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74" r:id="rId12"/>
    <p:sldId id="275" r:id="rId13"/>
    <p:sldId id="276" r:id="rId14"/>
    <p:sldId id="266" r:id="rId15"/>
    <p:sldId id="267" r:id="rId16"/>
    <p:sldId id="269" r:id="rId17"/>
    <p:sldId id="270" r:id="rId18"/>
    <p:sldId id="265" r:id="rId19"/>
    <p:sldId id="268" r:id="rId20"/>
    <p:sldId id="280" r:id="rId21"/>
    <p:sldId id="271" r:id="rId22"/>
    <p:sldId id="281" r:id="rId23"/>
    <p:sldId id="282" r:id="rId24"/>
    <p:sldId id="278" r:id="rId25"/>
    <p:sldId id="283" r:id="rId26"/>
    <p:sldId id="284" r:id="rId27"/>
    <p:sldId id="279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EC1"/>
    <a:srgbClr val="EADEDD"/>
    <a:srgbClr val="BDBFBE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96" y="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612554" y="612304"/>
            <a:ext cx="3903662" cy="3903662"/>
            <a:chOff x="2199928" y="1056928"/>
            <a:chExt cx="4896544" cy="4896544"/>
          </a:xfrm>
        </p:grpSpPr>
        <p:sp>
          <p:nvSpPr>
            <p:cNvPr id="3" name="Oval 2"/>
            <p:cNvSpPr/>
            <p:nvPr userDrawn="1"/>
          </p:nvSpPr>
          <p:spPr>
            <a:xfrm>
              <a:off x="2199928" y="1056928"/>
              <a:ext cx="4896544" cy="489654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2276128" y="1133128"/>
              <a:ext cx="4744144" cy="4744144"/>
            </a:xfrm>
            <a:prstGeom prst="ellipse">
              <a:avLst/>
            </a:prstGeom>
            <a:noFill/>
            <a:ln>
              <a:solidFill>
                <a:schemeClr val="bg1">
                  <a:alpha val="64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77988" y="3105831"/>
            <a:ext cx="4788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tx1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cs typeface="Arial" pitchFamily="34" charset="0"/>
              </a:rPr>
              <a:t>1304 </a:t>
            </a:r>
            <a:r>
              <a:rPr kumimoji="0" lang="ko-KR" altLang="en-US" sz="3600" b="1" dirty="0">
                <a:ln>
                  <a:solidFill>
                    <a:schemeClr val="tx1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cs typeface="Arial" pitchFamily="34" charset="0"/>
              </a:rPr>
              <a:t>김준섭</a:t>
            </a:r>
            <a:endParaRPr kumimoji="0" lang="en-US" altLang="ko-KR" sz="3600" b="1" dirty="0">
              <a:ln>
                <a:solidFill>
                  <a:schemeClr val="tx1"/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2177988" y="1203598"/>
            <a:ext cx="4788024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ln w="15875">
                  <a:solidFill>
                    <a:schemeClr val="tx1"/>
                  </a:solidFill>
                </a:ln>
                <a:gradFill>
                  <a:gsLst>
                    <a:gs pos="80000">
                      <a:srgbClr val="002060"/>
                    </a:gs>
                    <a:gs pos="80000">
                      <a:srgbClr val="0070C0"/>
                    </a:gs>
                    <a:gs pos="46000">
                      <a:srgbClr val="0070C0"/>
                    </a:gs>
                    <a:gs pos="44000">
                      <a:schemeClr val="accent5">
                        <a:lumMod val="75000"/>
                      </a:schemeClr>
                    </a:gs>
                    <a:gs pos="25000">
                      <a:schemeClr val="accent5">
                        <a:lumMod val="20000"/>
                        <a:lumOff val="80000"/>
                      </a:schemeClr>
                    </a:gs>
                    <a:gs pos="25000">
                      <a:schemeClr val="accent5">
                        <a:lumMod val="75000"/>
                      </a:schemeClr>
                    </a:gs>
                  </a:gsLst>
                  <a:lin ang="8400000" scaled="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Arial" pitchFamily="34" charset="0"/>
              </a:rPr>
              <a:t>광물의</a:t>
            </a:r>
            <a:endParaRPr lang="en-US" altLang="ko-KR" sz="5400" b="1" dirty="0">
              <a:ln w="15875">
                <a:solidFill>
                  <a:schemeClr val="tx1"/>
                </a:solidFill>
              </a:ln>
              <a:gradFill>
                <a:gsLst>
                  <a:gs pos="80000">
                    <a:srgbClr val="002060"/>
                  </a:gs>
                  <a:gs pos="80000">
                    <a:srgbClr val="0070C0"/>
                  </a:gs>
                  <a:gs pos="46000">
                    <a:srgbClr val="0070C0"/>
                  </a:gs>
                  <a:gs pos="44000">
                    <a:schemeClr val="accent5">
                      <a:lumMod val="75000"/>
                    </a:schemeClr>
                  </a:gs>
                  <a:gs pos="25000">
                    <a:schemeClr val="accent5">
                      <a:lumMod val="20000"/>
                      <a:lumOff val="80000"/>
                    </a:schemeClr>
                  </a:gs>
                  <a:gs pos="25000">
                    <a:schemeClr val="accent5">
                      <a:lumMod val="75000"/>
                    </a:schemeClr>
                  </a:gs>
                </a:gsLst>
                <a:lin ang="8400000" scaled="0"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옛날목욕탕L" panose="02020600000000000000" pitchFamily="18" charset="-127"/>
              <a:ea typeface="a옛날목욕탕L" panose="02020600000000000000" pitchFamily="18" charset="-127"/>
              <a:cs typeface="Arial" pitchFamily="34" charset="0"/>
            </a:endParaRPr>
          </a:p>
          <a:p>
            <a:pPr algn="ctr"/>
            <a:r>
              <a:rPr lang="ko-KR" altLang="en-US" sz="5400" b="1" dirty="0">
                <a:ln w="15875">
                  <a:solidFill>
                    <a:schemeClr val="tx1"/>
                  </a:solidFill>
                </a:ln>
                <a:gradFill>
                  <a:gsLst>
                    <a:gs pos="80000">
                      <a:srgbClr val="002060"/>
                    </a:gs>
                    <a:gs pos="80000">
                      <a:srgbClr val="0070C0"/>
                    </a:gs>
                    <a:gs pos="46000">
                      <a:srgbClr val="0070C0"/>
                    </a:gs>
                    <a:gs pos="44000">
                      <a:schemeClr val="accent5">
                        <a:lumMod val="75000"/>
                      </a:schemeClr>
                    </a:gs>
                    <a:gs pos="25000">
                      <a:schemeClr val="accent5">
                        <a:lumMod val="20000"/>
                        <a:lumOff val="80000"/>
                      </a:schemeClr>
                    </a:gs>
                    <a:gs pos="25000">
                      <a:schemeClr val="accent5">
                        <a:lumMod val="75000"/>
                      </a:schemeClr>
                    </a:gs>
                  </a:gsLst>
                  <a:lin ang="8400000" scaled="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Arial" pitchFamily="34" charset="0"/>
              </a:rPr>
              <a:t>광학적 성질</a:t>
            </a:r>
            <a:endParaRPr lang="en-US" altLang="ko-KR" sz="5400" b="1" dirty="0">
              <a:ln w="15875">
                <a:solidFill>
                  <a:schemeClr val="tx1"/>
                </a:solidFill>
              </a:ln>
              <a:gradFill>
                <a:gsLst>
                  <a:gs pos="80000">
                    <a:srgbClr val="002060"/>
                  </a:gs>
                  <a:gs pos="80000">
                    <a:srgbClr val="0070C0"/>
                  </a:gs>
                  <a:gs pos="46000">
                    <a:srgbClr val="0070C0"/>
                  </a:gs>
                  <a:gs pos="44000">
                    <a:schemeClr val="accent5">
                      <a:lumMod val="75000"/>
                    </a:schemeClr>
                  </a:gs>
                  <a:gs pos="25000">
                    <a:schemeClr val="accent5">
                      <a:lumMod val="20000"/>
                      <a:lumOff val="80000"/>
                    </a:schemeClr>
                  </a:gs>
                  <a:gs pos="25000">
                    <a:schemeClr val="accent5">
                      <a:lumMod val="75000"/>
                    </a:schemeClr>
                  </a:gs>
                </a:gsLst>
                <a:lin ang="8400000" scaled="0"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옛날목욕탕L" panose="02020600000000000000" pitchFamily="18" charset="-127"/>
              <a:ea typeface="a옛날목욕탕L" panose="02020600000000000000" pitchFamily="18" charset="-127"/>
              <a:cs typeface="Arial" pitchFamily="34" charset="0"/>
            </a:endParaRPr>
          </a:p>
        </p:txBody>
      </p:sp>
      <p:sp>
        <p:nvSpPr>
          <p:cNvPr id="19" name="TextBox 18">
            <a:hlinkClick r:id="rId2"/>
          </p:cNvPr>
          <p:cNvSpPr txBox="1"/>
          <p:nvPr/>
        </p:nvSpPr>
        <p:spPr>
          <a:xfrm>
            <a:off x="0" y="487658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572000" y="1203598"/>
            <a:ext cx="0" cy="19022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572000" y="1203598"/>
            <a:ext cx="0" cy="19022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2.83951E-6 L -0.18108 2.83951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83951E-6 L 0.18108 2.8395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278599" y="3003798"/>
            <a:ext cx="1186202" cy="1854468"/>
            <a:chOff x="5148664" y="-443716"/>
            <a:chExt cx="1652472" cy="2583418"/>
          </a:xfrm>
        </p:grpSpPr>
        <p:grpSp>
          <p:nvGrpSpPr>
            <p:cNvPr id="28" name="그룹 27"/>
            <p:cNvGrpSpPr/>
            <p:nvPr/>
          </p:nvGrpSpPr>
          <p:grpSpPr>
            <a:xfrm>
              <a:off x="5364086" y="26884"/>
              <a:ext cx="1184423" cy="2112818"/>
              <a:chOff x="6072336" y="1702459"/>
              <a:chExt cx="1835942" cy="2112818"/>
            </a:xfrm>
          </p:grpSpPr>
          <p:sp>
            <p:nvSpPr>
              <p:cNvPr id="34" name="자유형 33"/>
              <p:cNvSpPr/>
              <p:nvPr/>
            </p:nvSpPr>
            <p:spPr>
              <a:xfrm>
                <a:off x="6986949" y="1702459"/>
                <a:ext cx="921329" cy="2112818"/>
              </a:xfrm>
              <a:custGeom>
                <a:avLst/>
                <a:gdLst>
                  <a:gd name="connsiteX0" fmla="*/ 13854 w 921329"/>
                  <a:gd name="connsiteY0" fmla="*/ 2112818 h 2112818"/>
                  <a:gd name="connsiteX1" fmla="*/ 921327 w 921329"/>
                  <a:gd name="connsiteY1" fmla="*/ 1059872 h 2112818"/>
                  <a:gd name="connsiteX2" fmla="*/ 6927 w 921329"/>
                  <a:gd name="connsiteY2" fmla="*/ 13854 h 2112818"/>
                  <a:gd name="connsiteX3" fmla="*/ 6927 w 921329"/>
                  <a:gd name="connsiteY3" fmla="*/ 13854 h 2112818"/>
                  <a:gd name="connsiteX4" fmla="*/ 0 w 921329"/>
                  <a:gd name="connsiteY4" fmla="*/ 0 h 21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329" h="2112818">
                    <a:moveTo>
                      <a:pt x="13854" y="2112818"/>
                    </a:moveTo>
                    <a:cubicBezTo>
                      <a:pt x="468167" y="1761258"/>
                      <a:pt x="922481" y="1409699"/>
                      <a:pt x="921327" y="1059872"/>
                    </a:cubicBezTo>
                    <a:cubicBezTo>
                      <a:pt x="920173" y="710045"/>
                      <a:pt x="6927" y="13854"/>
                      <a:pt x="6927" y="13854"/>
                    </a:cubicBezTo>
                    <a:lnTo>
                      <a:pt x="6927" y="1385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6072336" y="1702459"/>
                <a:ext cx="953525" cy="2112818"/>
              </a:xfrm>
              <a:custGeom>
                <a:avLst/>
                <a:gdLst>
                  <a:gd name="connsiteX0" fmla="*/ 13854 w 921329"/>
                  <a:gd name="connsiteY0" fmla="*/ 2112818 h 2112818"/>
                  <a:gd name="connsiteX1" fmla="*/ 921327 w 921329"/>
                  <a:gd name="connsiteY1" fmla="*/ 1059872 h 2112818"/>
                  <a:gd name="connsiteX2" fmla="*/ 6927 w 921329"/>
                  <a:gd name="connsiteY2" fmla="*/ 13854 h 2112818"/>
                  <a:gd name="connsiteX3" fmla="*/ 6927 w 921329"/>
                  <a:gd name="connsiteY3" fmla="*/ 13854 h 2112818"/>
                  <a:gd name="connsiteX4" fmla="*/ 0 w 921329"/>
                  <a:gd name="connsiteY4" fmla="*/ 0 h 21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329" h="2112818">
                    <a:moveTo>
                      <a:pt x="13854" y="2112818"/>
                    </a:moveTo>
                    <a:cubicBezTo>
                      <a:pt x="468167" y="1761258"/>
                      <a:pt x="922481" y="1409699"/>
                      <a:pt x="921327" y="1059872"/>
                    </a:cubicBezTo>
                    <a:cubicBezTo>
                      <a:pt x="920173" y="710045"/>
                      <a:pt x="6927" y="13854"/>
                      <a:pt x="6927" y="13854"/>
                    </a:cubicBezTo>
                    <a:lnTo>
                      <a:pt x="6927" y="1385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원호 28"/>
            <p:cNvSpPr/>
            <p:nvPr/>
          </p:nvSpPr>
          <p:spPr>
            <a:xfrm rot="8186799">
              <a:off x="5542854" y="-273820"/>
              <a:ext cx="864096" cy="86409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8186799">
              <a:off x="5257335" y="-443716"/>
              <a:ext cx="1435133" cy="143513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/>
            <p:cNvSpPr/>
            <p:nvPr/>
          </p:nvSpPr>
          <p:spPr>
            <a:xfrm rot="8186799">
              <a:off x="5148664" y="-280327"/>
              <a:ext cx="1652472" cy="165247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호 31"/>
            <p:cNvSpPr/>
            <p:nvPr/>
          </p:nvSpPr>
          <p:spPr>
            <a:xfrm rot="8186799">
              <a:off x="5236564" y="217799"/>
              <a:ext cx="1435133" cy="143513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8186799">
              <a:off x="5519673" y="1012962"/>
              <a:ext cx="864096" cy="86409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899592" y="2427734"/>
            <a:ext cx="1944216" cy="19442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>
              <a:rot lat="17739060" lon="2786873" rev="18684745"/>
            </a:camera>
            <a:lightRig rig="threePt" dir="t"/>
          </a:scene3d>
          <a:sp3d extrusionH="127000" contourW="12700">
            <a:contourClr>
              <a:schemeClr val="tx1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 rot="464914">
            <a:off x="1252024" y="1220072"/>
            <a:ext cx="1169836" cy="2131733"/>
            <a:chOff x="546524" y="1168312"/>
            <a:chExt cx="1954952" cy="2205270"/>
          </a:xfrm>
          <a:noFill/>
        </p:grpSpPr>
        <p:sp>
          <p:nvSpPr>
            <p:cNvPr id="50" name="자유형 49"/>
            <p:cNvSpPr/>
            <p:nvPr/>
          </p:nvSpPr>
          <p:spPr>
            <a:xfrm>
              <a:off x="1524000" y="2270947"/>
              <a:ext cx="977476" cy="1102635"/>
            </a:xfrm>
            <a:custGeom>
              <a:avLst/>
              <a:gdLst>
                <a:gd name="connsiteX0" fmla="*/ 374073 w 977476"/>
                <a:gd name="connsiteY0" fmla="*/ 818014 h 818014"/>
                <a:gd name="connsiteX1" fmla="*/ 969818 w 977476"/>
                <a:gd name="connsiteY1" fmla="*/ 132214 h 818014"/>
                <a:gd name="connsiteX2" fmla="*/ 0 w 977476"/>
                <a:gd name="connsiteY2" fmla="*/ 596 h 81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476" h="818014">
                  <a:moveTo>
                    <a:pt x="374073" y="818014"/>
                  </a:moveTo>
                  <a:cubicBezTo>
                    <a:pt x="703118" y="543232"/>
                    <a:pt x="1032163" y="268450"/>
                    <a:pt x="969818" y="132214"/>
                  </a:cubicBezTo>
                  <a:cubicBezTo>
                    <a:pt x="907473" y="-4022"/>
                    <a:pt x="453736" y="-1713"/>
                    <a:pt x="0" y="596"/>
                  </a:cubicBezTo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 flipH="1" flipV="1">
              <a:off x="546524" y="1168312"/>
              <a:ext cx="977476" cy="1102635"/>
            </a:xfrm>
            <a:custGeom>
              <a:avLst/>
              <a:gdLst>
                <a:gd name="connsiteX0" fmla="*/ 374073 w 977476"/>
                <a:gd name="connsiteY0" fmla="*/ 818014 h 818014"/>
                <a:gd name="connsiteX1" fmla="*/ 969818 w 977476"/>
                <a:gd name="connsiteY1" fmla="*/ 132214 h 818014"/>
                <a:gd name="connsiteX2" fmla="*/ 0 w 977476"/>
                <a:gd name="connsiteY2" fmla="*/ 596 h 81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476" h="818014">
                  <a:moveTo>
                    <a:pt x="374073" y="818014"/>
                  </a:moveTo>
                  <a:cubicBezTo>
                    <a:pt x="703118" y="543232"/>
                    <a:pt x="1032163" y="268450"/>
                    <a:pt x="969818" y="132214"/>
                  </a:cubicBezTo>
                  <a:cubicBezTo>
                    <a:pt x="907473" y="-4022"/>
                    <a:pt x="453736" y="-1713"/>
                    <a:pt x="0" y="596"/>
                  </a:cubicBezTo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타원 6"/>
          <p:cNvSpPr/>
          <p:nvPr/>
        </p:nvSpPr>
        <p:spPr>
          <a:xfrm>
            <a:off x="882953" y="280847"/>
            <a:ext cx="1944216" cy="194421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>
              <a:rot lat="17739060" lon="2786873" rev="18684745"/>
            </a:camera>
            <a:lightRig rig="threePt" dir="t"/>
          </a:scene3d>
          <a:sp3d extrusionH="127000" contourW="12700">
            <a:contourClr>
              <a:schemeClr val="tx1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 rot="464914">
            <a:off x="1075885" y="-925258"/>
            <a:ext cx="1169836" cy="2131733"/>
            <a:chOff x="546524" y="1168312"/>
            <a:chExt cx="1954952" cy="2205270"/>
          </a:xfrm>
          <a:noFill/>
        </p:grpSpPr>
        <p:sp>
          <p:nvSpPr>
            <p:cNvPr id="65" name="자유형 64"/>
            <p:cNvSpPr/>
            <p:nvPr/>
          </p:nvSpPr>
          <p:spPr>
            <a:xfrm>
              <a:off x="1524000" y="2270947"/>
              <a:ext cx="977476" cy="1102635"/>
            </a:xfrm>
            <a:custGeom>
              <a:avLst/>
              <a:gdLst>
                <a:gd name="connsiteX0" fmla="*/ 374073 w 977476"/>
                <a:gd name="connsiteY0" fmla="*/ 818014 h 818014"/>
                <a:gd name="connsiteX1" fmla="*/ 969818 w 977476"/>
                <a:gd name="connsiteY1" fmla="*/ 132214 h 818014"/>
                <a:gd name="connsiteX2" fmla="*/ 0 w 977476"/>
                <a:gd name="connsiteY2" fmla="*/ 596 h 81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476" h="818014">
                  <a:moveTo>
                    <a:pt x="374073" y="818014"/>
                  </a:moveTo>
                  <a:cubicBezTo>
                    <a:pt x="703118" y="543232"/>
                    <a:pt x="1032163" y="268450"/>
                    <a:pt x="969818" y="132214"/>
                  </a:cubicBezTo>
                  <a:cubicBezTo>
                    <a:pt x="907473" y="-4022"/>
                    <a:pt x="453736" y="-1713"/>
                    <a:pt x="0" y="596"/>
                  </a:cubicBezTo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 flipH="1" flipV="1">
              <a:off x="546524" y="1168312"/>
              <a:ext cx="977476" cy="1102635"/>
            </a:xfrm>
            <a:custGeom>
              <a:avLst/>
              <a:gdLst>
                <a:gd name="connsiteX0" fmla="*/ 374073 w 977476"/>
                <a:gd name="connsiteY0" fmla="*/ 818014 h 818014"/>
                <a:gd name="connsiteX1" fmla="*/ 969818 w 977476"/>
                <a:gd name="connsiteY1" fmla="*/ 132214 h 818014"/>
                <a:gd name="connsiteX2" fmla="*/ 0 w 977476"/>
                <a:gd name="connsiteY2" fmla="*/ 596 h 81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476" h="818014">
                  <a:moveTo>
                    <a:pt x="374073" y="818014"/>
                  </a:moveTo>
                  <a:cubicBezTo>
                    <a:pt x="703118" y="543232"/>
                    <a:pt x="1032163" y="268450"/>
                    <a:pt x="969818" y="132214"/>
                  </a:cubicBezTo>
                  <a:cubicBezTo>
                    <a:pt x="907473" y="-4022"/>
                    <a:pt x="453736" y="-1713"/>
                    <a:pt x="0" y="596"/>
                  </a:cubicBezTo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 rot="464914">
            <a:off x="1069104" y="-925258"/>
            <a:ext cx="1169836" cy="2131733"/>
            <a:chOff x="546524" y="1168312"/>
            <a:chExt cx="1954952" cy="2205270"/>
          </a:xfrm>
          <a:noFill/>
        </p:grpSpPr>
        <p:sp>
          <p:nvSpPr>
            <p:cNvPr id="71" name="자유형 70"/>
            <p:cNvSpPr/>
            <p:nvPr/>
          </p:nvSpPr>
          <p:spPr>
            <a:xfrm>
              <a:off x="1524000" y="2270947"/>
              <a:ext cx="977476" cy="1102635"/>
            </a:xfrm>
            <a:custGeom>
              <a:avLst/>
              <a:gdLst>
                <a:gd name="connsiteX0" fmla="*/ 374073 w 977476"/>
                <a:gd name="connsiteY0" fmla="*/ 818014 h 818014"/>
                <a:gd name="connsiteX1" fmla="*/ 969818 w 977476"/>
                <a:gd name="connsiteY1" fmla="*/ 132214 h 818014"/>
                <a:gd name="connsiteX2" fmla="*/ 0 w 977476"/>
                <a:gd name="connsiteY2" fmla="*/ 596 h 81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476" h="818014">
                  <a:moveTo>
                    <a:pt x="374073" y="818014"/>
                  </a:moveTo>
                  <a:cubicBezTo>
                    <a:pt x="703118" y="543232"/>
                    <a:pt x="1032163" y="268450"/>
                    <a:pt x="969818" y="132214"/>
                  </a:cubicBezTo>
                  <a:cubicBezTo>
                    <a:pt x="907473" y="-4022"/>
                    <a:pt x="453736" y="-1713"/>
                    <a:pt x="0" y="596"/>
                  </a:cubicBezTo>
                </a:path>
              </a:pathLst>
            </a:custGeom>
            <a:grp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 flipH="1" flipV="1">
              <a:off x="546524" y="1168312"/>
              <a:ext cx="977476" cy="1102635"/>
            </a:xfrm>
            <a:custGeom>
              <a:avLst/>
              <a:gdLst>
                <a:gd name="connsiteX0" fmla="*/ 374073 w 977476"/>
                <a:gd name="connsiteY0" fmla="*/ 818014 h 818014"/>
                <a:gd name="connsiteX1" fmla="*/ 969818 w 977476"/>
                <a:gd name="connsiteY1" fmla="*/ 132214 h 818014"/>
                <a:gd name="connsiteX2" fmla="*/ 0 w 977476"/>
                <a:gd name="connsiteY2" fmla="*/ 596 h 81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476" h="818014">
                  <a:moveTo>
                    <a:pt x="374073" y="818014"/>
                  </a:moveTo>
                  <a:cubicBezTo>
                    <a:pt x="703118" y="543232"/>
                    <a:pt x="1032163" y="268450"/>
                    <a:pt x="969818" y="132214"/>
                  </a:cubicBezTo>
                  <a:cubicBezTo>
                    <a:pt x="907473" y="-4022"/>
                    <a:pt x="453736" y="-1713"/>
                    <a:pt x="0" y="596"/>
                  </a:cubicBezTo>
                </a:path>
              </a:pathLst>
            </a:custGeom>
            <a:grp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278599" y="4507431"/>
            <a:ext cx="1186202" cy="1854468"/>
            <a:chOff x="5148664" y="-443716"/>
            <a:chExt cx="1652472" cy="2583418"/>
          </a:xfrm>
        </p:grpSpPr>
        <p:grpSp>
          <p:nvGrpSpPr>
            <p:cNvPr id="39" name="그룹 38"/>
            <p:cNvGrpSpPr/>
            <p:nvPr/>
          </p:nvGrpSpPr>
          <p:grpSpPr>
            <a:xfrm>
              <a:off x="5364088" y="26884"/>
              <a:ext cx="1184422" cy="2112818"/>
              <a:chOff x="6072338" y="1702459"/>
              <a:chExt cx="1835940" cy="2112818"/>
            </a:xfrm>
          </p:grpSpPr>
          <p:sp>
            <p:nvSpPr>
              <p:cNvPr id="45" name="자유형 44"/>
              <p:cNvSpPr/>
              <p:nvPr/>
            </p:nvSpPr>
            <p:spPr>
              <a:xfrm>
                <a:off x="6986949" y="1702459"/>
                <a:ext cx="921329" cy="2112818"/>
              </a:xfrm>
              <a:custGeom>
                <a:avLst/>
                <a:gdLst>
                  <a:gd name="connsiteX0" fmla="*/ 13854 w 921329"/>
                  <a:gd name="connsiteY0" fmla="*/ 2112818 h 2112818"/>
                  <a:gd name="connsiteX1" fmla="*/ 921327 w 921329"/>
                  <a:gd name="connsiteY1" fmla="*/ 1059872 h 2112818"/>
                  <a:gd name="connsiteX2" fmla="*/ 6927 w 921329"/>
                  <a:gd name="connsiteY2" fmla="*/ 13854 h 2112818"/>
                  <a:gd name="connsiteX3" fmla="*/ 6927 w 921329"/>
                  <a:gd name="connsiteY3" fmla="*/ 13854 h 2112818"/>
                  <a:gd name="connsiteX4" fmla="*/ 0 w 921329"/>
                  <a:gd name="connsiteY4" fmla="*/ 0 h 21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329" h="2112818">
                    <a:moveTo>
                      <a:pt x="13854" y="2112818"/>
                    </a:moveTo>
                    <a:cubicBezTo>
                      <a:pt x="468167" y="1761258"/>
                      <a:pt x="922481" y="1409699"/>
                      <a:pt x="921327" y="1059872"/>
                    </a:cubicBezTo>
                    <a:cubicBezTo>
                      <a:pt x="920173" y="710045"/>
                      <a:pt x="6927" y="13854"/>
                      <a:pt x="6927" y="13854"/>
                    </a:cubicBezTo>
                    <a:lnTo>
                      <a:pt x="6927" y="1385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자유형 45"/>
              <p:cNvSpPr/>
              <p:nvPr/>
            </p:nvSpPr>
            <p:spPr>
              <a:xfrm flipH="1">
                <a:off x="6072338" y="1702459"/>
                <a:ext cx="921329" cy="2112818"/>
              </a:xfrm>
              <a:custGeom>
                <a:avLst/>
                <a:gdLst>
                  <a:gd name="connsiteX0" fmla="*/ 13854 w 921329"/>
                  <a:gd name="connsiteY0" fmla="*/ 2112818 h 2112818"/>
                  <a:gd name="connsiteX1" fmla="*/ 921327 w 921329"/>
                  <a:gd name="connsiteY1" fmla="*/ 1059872 h 2112818"/>
                  <a:gd name="connsiteX2" fmla="*/ 6927 w 921329"/>
                  <a:gd name="connsiteY2" fmla="*/ 13854 h 2112818"/>
                  <a:gd name="connsiteX3" fmla="*/ 6927 w 921329"/>
                  <a:gd name="connsiteY3" fmla="*/ 13854 h 2112818"/>
                  <a:gd name="connsiteX4" fmla="*/ 0 w 921329"/>
                  <a:gd name="connsiteY4" fmla="*/ 0 h 21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329" h="2112818">
                    <a:moveTo>
                      <a:pt x="13854" y="2112818"/>
                    </a:moveTo>
                    <a:cubicBezTo>
                      <a:pt x="468167" y="1761258"/>
                      <a:pt x="922481" y="1409699"/>
                      <a:pt x="921327" y="1059872"/>
                    </a:cubicBezTo>
                    <a:cubicBezTo>
                      <a:pt x="920173" y="710045"/>
                      <a:pt x="6927" y="13854"/>
                      <a:pt x="6927" y="13854"/>
                    </a:cubicBezTo>
                    <a:lnTo>
                      <a:pt x="6927" y="1385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원호 39"/>
            <p:cNvSpPr/>
            <p:nvPr/>
          </p:nvSpPr>
          <p:spPr>
            <a:xfrm rot="8186799">
              <a:off x="5542854" y="-273820"/>
              <a:ext cx="864096" cy="86409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원호 40"/>
            <p:cNvSpPr/>
            <p:nvPr/>
          </p:nvSpPr>
          <p:spPr>
            <a:xfrm rot="8186799">
              <a:off x="5257335" y="-443716"/>
              <a:ext cx="1435133" cy="143513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원호 41"/>
            <p:cNvSpPr/>
            <p:nvPr/>
          </p:nvSpPr>
          <p:spPr>
            <a:xfrm rot="8186799">
              <a:off x="5148664" y="-280327"/>
              <a:ext cx="1652472" cy="165247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호 42"/>
            <p:cNvSpPr/>
            <p:nvPr/>
          </p:nvSpPr>
          <p:spPr>
            <a:xfrm rot="8186799">
              <a:off x="5236564" y="217799"/>
              <a:ext cx="1435133" cy="143513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원호 43"/>
            <p:cNvSpPr/>
            <p:nvPr/>
          </p:nvSpPr>
          <p:spPr>
            <a:xfrm rot="8186799">
              <a:off x="5519673" y="1012962"/>
              <a:ext cx="864096" cy="86409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580112" y="1158858"/>
            <a:ext cx="27943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정상적이라면</a:t>
            </a:r>
            <a:endParaRPr lang="en-US" altLang="ko-KR" sz="3200" dirty="0"/>
          </a:p>
          <a:p>
            <a:pPr algn="ctr"/>
            <a:r>
              <a:rPr lang="ko-KR" altLang="en-US" sz="2400" dirty="0"/>
              <a:t>직교니콜상태에서</a:t>
            </a:r>
            <a:endParaRPr lang="en-US" altLang="ko-KR" sz="2400" dirty="0"/>
          </a:p>
          <a:p>
            <a:pPr algn="ctr"/>
            <a:r>
              <a:rPr lang="ko-KR" altLang="en-US" sz="2800" dirty="0"/>
              <a:t>빛은 통과할 수 </a:t>
            </a:r>
            <a:endParaRPr lang="en-US" altLang="ko-KR" sz="2800" dirty="0"/>
          </a:p>
          <a:p>
            <a:pPr algn="ctr"/>
            <a:r>
              <a:rPr lang="ko-KR" altLang="en-US" sz="96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없다</a:t>
            </a:r>
            <a:r>
              <a:rPr lang="en-US" altLang="ko-KR" sz="96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.</a:t>
            </a:r>
            <a:endParaRPr lang="ko-KR" altLang="en-US" sz="96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8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278599" y="3003798"/>
            <a:ext cx="1186202" cy="1854468"/>
            <a:chOff x="5148664" y="-443716"/>
            <a:chExt cx="1652472" cy="2583418"/>
          </a:xfrm>
        </p:grpSpPr>
        <p:grpSp>
          <p:nvGrpSpPr>
            <p:cNvPr id="28" name="그룹 27"/>
            <p:cNvGrpSpPr/>
            <p:nvPr/>
          </p:nvGrpSpPr>
          <p:grpSpPr>
            <a:xfrm>
              <a:off x="5364086" y="26884"/>
              <a:ext cx="1184423" cy="2112818"/>
              <a:chOff x="6072336" y="1702459"/>
              <a:chExt cx="1835942" cy="2112818"/>
            </a:xfrm>
          </p:grpSpPr>
          <p:sp>
            <p:nvSpPr>
              <p:cNvPr id="34" name="자유형 33"/>
              <p:cNvSpPr/>
              <p:nvPr/>
            </p:nvSpPr>
            <p:spPr>
              <a:xfrm>
                <a:off x="6986949" y="1702459"/>
                <a:ext cx="921329" cy="2112818"/>
              </a:xfrm>
              <a:custGeom>
                <a:avLst/>
                <a:gdLst>
                  <a:gd name="connsiteX0" fmla="*/ 13854 w 921329"/>
                  <a:gd name="connsiteY0" fmla="*/ 2112818 h 2112818"/>
                  <a:gd name="connsiteX1" fmla="*/ 921327 w 921329"/>
                  <a:gd name="connsiteY1" fmla="*/ 1059872 h 2112818"/>
                  <a:gd name="connsiteX2" fmla="*/ 6927 w 921329"/>
                  <a:gd name="connsiteY2" fmla="*/ 13854 h 2112818"/>
                  <a:gd name="connsiteX3" fmla="*/ 6927 w 921329"/>
                  <a:gd name="connsiteY3" fmla="*/ 13854 h 2112818"/>
                  <a:gd name="connsiteX4" fmla="*/ 0 w 921329"/>
                  <a:gd name="connsiteY4" fmla="*/ 0 h 21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329" h="2112818">
                    <a:moveTo>
                      <a:pt x="13854" y="2112818"/>
                    </a:moveTo>
                    <a:cubicBezTo>
                      <a:pt x="468167" y="1761258"/>
                      <a:pt x="922481" y="1409699"/>
                      <a:pt x="921327" y="1059872"/>
                    </a:cubicBezTo>
                    <a:cubicBezTo>
                      <a:pt x="920173" y="710045"/>
                      <a:pt x="6927" y="13854"/>
                      <a:pt x="6927" y="13854"/>
                    </a:cubicBezTo>
                    <a:lnTo>
                      <a:pt x="6927" y="1385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6072336" y="1702459"/>
                <a:ext cx="953525" cy="2112818"/>
              </a:xfrm>
              <a:custGeom>
                <a:avLst/>
                <a:gdLst>
                  <a:gd name="connsiteX0" fmla="*/ 13854 w 921329"/>
                  <a:gd name="connsiteY0" fmla="*/ 2112818 h 2112818"/>
                  <a:gd name="connsiteX1" fmla="*/ 921327 w 921329"/>
                  <a:gd name="connsiteY1" fmla="*/ 1059872 h 2112818"/>
                  <a:gd name="connsiteX2" fmla="*/ 6927 w 921329"/>
                  <a:gd name="connsiteY2" fmla="*/ 13854 h 2112818"/>
                  <a:gd name="connsiteX3" fmla="*/ 6927 w 921329"/>
                  <a:gd name="connsiteY3" fmla="*/ 13854 h 2112818"/>
                  <a:gd name="connsiteX4" fmla="*/ 0 w 921329"/>
                  <a:gd name="connsiteY4" fmla="*/ 0 h 21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329" h="2112818">
                    <a:moveTo>
                      <a:pt x="13854" y="2112818"/>
                    </a:moveTo>
                    <a:cubicBezTo>
                      <a:pt x="468167" y="1761258"/>
                      <a:pt x="922481" y="1409699"/>
                      <a:pt x="921327" y="1059872"/>
                    </a:cubicBezTo>
                    <a:cubicBezTo>
                      <a:pt x="920173" y="710045"/>
                      <a:pt x="6927" y="13854"/>
                      <a:pt x="6927" y="13854"/>
                    </a:cubicBezTo>
                    <a:lnTo>
                      <a:pt x="6927" y="1385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원호 28"/>
            <p:cNvSpPr/>
            <p:nvPr/>
          </p:nvSpPr>
          <p:spPr>
            <a:xfrm rot="8186799">
              <a:off x="5542854" y="-273820"/>
              <a:ext cx="864096" cy="86409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8186799">
              <a:off x="5257335" y="-443716"/>
              <a:ext cx="1435133" cy="143513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호 30"/>
            <p:cNvSpPr/>
            <p:nvPr/>
          </p:nvSpPr>
          <p:spPr>
            <a:xfrm rot="8186799">
              <a:off x="5148664" y="-280327"/>
              <a:ext cx="1652472" cy="165247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호 31"/>
            <p:cNvSpPr/>
            <p:nvPr/>
          </p:nvSpPr>
          <p:spPr>
            <a:xfrm rot="8186799">
              <a:off x="5236564" y="217799"/>
              <a:ext cx="1435133" cy="143513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8186799">
              <a:off x="5519673" y="1012962"/>
              <a:ext cx="864096" cy="86409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899592" y="2427734"/>
            <a:ext cx="1944216" cy="19442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>
              <a:rot lat="17739060" lon="2786873" rev="18684745"/>
            </a:camera>
            <a:lightRig rig="threePt" dir="t"/>
          </a:scene3d>
          <a:sp3d extrusionH="127000" contourW="12700">
            <a:contourClr>
              <a:schemeClr val="tx1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 rot="464914">
            <a:off x="1762418" y="2320504"/>
            <a:ext cx="584918" cy="1065867"/>
          </a:xfrm>
          <a:custGeom>
            <a:avLst/>
            <a:gdLst>
              <a:gd name="connsiteX0" fmla="*/ 374073 w 977476"/>
              <a:gd name="connsiteY0" fmla="*/ 818014 h 818014"/>
              <a:gd name="connsiteX1" fmla="*/ 969818 w 977476"/>
              <a:gd name="connsiteY1" fmla="*/ 132214 h 818014"/>
              <a:gd name="connsiteX2" fmla="*/ 0 w 977476"/>
              <a:gd name="connsiteY2" fmla="*/ 596 h 81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7476" h="818014">
                <a:moveTo>
                  <a:pt x="374073" y="818014"/>
                </a:moveTo>
                <a:cubicBezTo>
                  <a:pt x="703118" y="543232"/>
                  <a:pt x="1032163" y="268450"/>
                  <a:pt x="969818" y="132214"/>
                </a:cubicBezTo>
                <a:cubicBezTo>
                  <a:pt x="907473" y="-4022"/>
                  <a:pt x="453736" y="-1713"/>
                  <a:pt x="0" y="5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박편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000" b="100000" l="0" r="27119"/>
                    </a14:imgEffect>
                    <a14:imgEffect>
                      <a14:brightnessContrast bright="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861" r="74851" b="8820"/>
          <a:stretch/>
        </p:blipFill>
        <p:spPr bwMode="auto">
          <a:xfrm>
            <a:off x="1481760" y="1735916"/>
            <a:ext cx="989327" cy="1152128"/>
          </a:xfrm>
          <a:prstGeom prst="rect">
            <a:avLst/>
          </a:prstGeom>
          <a:noFill/>
          <a:scene3d>
            <a:camera prst="orthographicFront">
              <a:rot lat="3102605" lon="18372240" rev="1878017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1278599" y="4507431"/>
            <a:ext cx="1186202" cy="1854468"/>
            <a:chOff x="5148664" y="-443716"/>
            <a:chExt cx="1652472" cy="2583418"/>
          </a:xfrm>
        </p:grpSpPr>
        <p:grpSp>
          <p:nvGrpSpPr>
            <p:cNvPr id="39" name="그룹 38"/>
            <p:cNvGrpSpPr/>
            <p:nvPr/>
          </p:nvGrpSpPr>
          <p:grpSpPr>
            <a:xfrm>
              <a:off x="5364088" y="26884"/>
              <a:ext cx="1184422" cy="2112818"/>
              <a:chOff x="6072338" y="1702459"/>
              <a:chExt cx="1835940" cy="2112818"/>
            </a:xfrm>
          </p:grpSpPr>
          <p:sp>
            <p:nvSpPr>
              <p:cNvPr id="45" name="자유형 44"/>
              <p:cNvSpPr/>
              <p:nvPr/>
            </p:nvSpPr>
            <p:spPr>
              <a:xfrm>
                <a:off x="6986949" y="1702459"/>
                <a:ext cx="921329" cy="2112818"/>
              </a:xfrm>
              <a:custGeom>
                <a:avLst/>
                <a:gdLst>
                  <a:gd name="connsiteX0" fmla="*/ 13854 w 921329"/>
                  <a:gd name="connsiteY0" fmla="*/ 2112818 h 2112818"/>
                  <a:gd name="connsiteX1" fmla="*/ 921327 w 921329"/>
                  <a:gd name="connsiteY1" fmla="*/ 1059872 h 2112818"/>
                  <a:gd name="connsiteX2" fmla="*/ 6927 w 921329"/>
                  <a:gd name="connsiteY2" fmla="*/ 13854 h 2112818"/>
                  <a:gd name="connsiteX3" fmla="*/ 6927 w 921329"/>
                  <a:gd name="connsiteY3" fmla="*/ 13854 h 2112818"/>
                  <a:gd name="connsiteX4" fmla="*/ 0 w 921329"/>
                  <a:gd name="connsiteY4" fmla="*/ 0 h 21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329" h="2112818">
                    <a:moveTo>
                      <a:pt x="13854" y="2112818"/>
                    </a:moveTo>
                    <a:cubicBezTo>
                      <a:pt x="468167" y="1761258"/>
                      <a:pt x="922481" y="1409699"/>
                      <a:pt x="921327" y="1059872"/>
                    </a:cubicBezTo>
                    <a:cubicBezTo>
                      <a:pt x="920173" y="710045"/>
                      <a:pt x="6927" y="13854"/>
                      <a:pt x="6927" y="13854"/>
                    </a:cubicBezTo>
                    <a:lnTo>
                      <a:pt x="6927" y="1385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자유형 45"/>
              <p:cNvSpPr/>
              <p:nvPr/>
            </p:nvSpPr>
            <p:spPr>
              <a:xfrm flipH="1">
                <a:off x="6072338" y="1702459"/>
                <a:ext cx="921329" cy="2112818"/>
              </a:xfrm>
              <a:custGeom>
                <a:avLst/>
                <a:gdLst>
                  <a:gd name="connsiteX0" fmla="*/ 13854 w 921329"/>
                  <a:gd name="connsiteY0" fmla="*/ 2112818 h 2112818"/>
                  <a:gd name="connsiteX1" fmla="*/ 921327 w 921329"/>
                  <a:gd name="connsiteY1" fmla="*/ 1059872 h 2112818"/>
                  <a:gd name="connsiteX2" fmla="*/ 6927 w 921329"/>
                  <a:gd name="connsiteY2" fmla="*/ 13854 h 2112818"/>
                  <a:gd name="connsiteX3" fmla="*/ 6927 w 921329"/>
                  <a:gd name="connsiteY3" fmla="*/ 13854 h 2112818"/>
                  <a:gd name="connsiteX4" fmla="*/ 0 w 921329"/>
                  <a:gd name="connsiteY4" fmla="*/ 0 h 21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1329" h="2112818">
                    <a:moveTo>
                      <a:pt x="13854" y="2112818"/>
                    </a:moveTo>
                    <a:cubicBezTo>
                      <a:pt x="468167" y="1761258"/>
                      <a:pt x="922481" y="1409699"/>
                      <a:pt x="921327" y="1059872"/>
                    </a:cubicBezTo>
                    <a:cubicBezTo>
                      <a:pt x="920173" y="710045"/>
                      <a:pt x="6927" y="13854"/>
                      <a:pt x="6927" y="13854"/>
                    </a:cubicBezTo>
                    <a:lnTo>
                      <a:pt x="6927" y="1385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원호 39"/>
            <p:cNvSpPr/>
            <p:nvPr/>
          </p:nvSpPr>
          <p:spPr>
            <a:xfrm rot="8186799">
              <a:off x="5542854" y="-273820"/>
              <a:ext cx="864096" cy="86409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원호 40"/>
            <p:cNvSpPr/>
            <p:nvPr/>
          </p:nvSpPr>
          <p:spPr>
            <a:xfrm rot="8186799">
              <a:off x="5257335" y="-443716"/>
              <a:ext cx="1435133" cy="143513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원호 41"/>
            <p:cNvSpPr/>
            <p:nvPr/>
          </p:nvSpPr>
          <p:spPr>
            <a:xfrm rot="8186799">
              <a:off x="5148664" y="-280327"/>
              <a:ext cx="1652472" cy="165247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호 42"/>
            <p:cNvSpPr/>
            <p:nvPr/>
          </p:nvSpPr>
          <p:spPr>
            <a:xfrm rot="8186799">
              <a:off x="5236564" y="217799"/>
              <a:ext cx="1435133" cy="143513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원호 43"/>
            <p:cNvSpPr/>
            <p:nvPr/>
          </p:nvSpPr>
          <p:spPr>
            <a:xfrm rot="8186799">
              <a:off x="5519673" y="1012962"/>
              <a:ext cx="864096" cy="86409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76056" y="810499"/>
            <a:ext cx="295232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/>
              <a:t>직교니콜</a:t>
            </a:r>
            <a:r>
              <a:rPr lang="ko-KR" altLang="en-US" sz="2000" dirty="0"/>
              <a:t>에서</a:t>
            </a:r>
            <a:endParaRPr lang="en-US" altLang="ko-KR" sz="2000" dirty="0"/>
          </a:p>
          <a:p>
            <a:pPr algn="ctr"/>
            <a:r>
              <a:rPr lang="ko-KR" altLang="en-US" sz="2000" dirty="0"/>
              <a:t>그런데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재물대의</a:t>
            </a:r>
            <a:r>
              <a:rPr lang="ko-KR" altLang="en-US" sz="2000" dirty="0"/>
              <a:t> 광물이</a:t>
            </a:r>
            <a:endParaRPr lang="en-US" altLang="ko-KR" sz="2000" dirty="0"/>
          </a:p>
          <a:p>
            <a:pPr algn="ctr"/>
            <a:r>
              <a:rPr lang="ko-KR" altLang="en-US" sz="6000" dirty="0" err="1"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gradFill>
                  <a:gsLst>
                    <a:gs pos="69000">
                      <a:srgbClr val="C00000"/>
                    </a:gs>
                    <a:gs pos="67890">
                      <a:srgbClr val="FF0000"/>
                    </a:gs>
                    <a:gs pos="40000">
                      <a:srgbClr val="C00000"/>
                    </a:gs>
                    <a:gs pos="43000">
                      <a:srgbClr val="FF0000"/>
                    </a:gs>
                    <a:gs pos="17000">
                      <a:srgbClr val="C00000"/>
                    </a:gs>
                    <a:gs pos="20000">
                      <a:srgbClr val="FF0000"/>
                    </a:gs>
                  </a:gsLst>
                  <a:lin ang="4200000" scaled="0"/>
                </a:gra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이방성</a:t>
            </a:r>
            <a:r>
              <a:rPr lang="ko-KR" altLang="en-US" sz="2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이면</a:t>
            </a:r>
            <a:endParaRPr lang="en-US" altLang="ko-KR" sz="2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7759" y="2983030"/>
            <a:ext cx="20008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원자배열에</a:t>
            </a:r>
            <a:r>
              <a:rPr lang="ko-KR" altLang="en-US" dirty="0"/>
              <a:t> 의해</a:t>
            </a:r>
            <a:endParaRPr lang="en-US" altLang="ko-KR" dirty="0"/>
          </a:p>
          <a:p>
            <a:pPr algn="ctr"/>
            <a:r>
              <a:rPr lang="ko-KR" altLang="en-US" dirty="0"/>
              <a:t>광선의 </a:t>
            </a:r>
            <a:r>
              <a:rPr lang="ko-KR" altLang="en-US" dirty="0" err="1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진동방향이</a:t>
            </a:r>
            <a:endParaRPr lang="en-US" altLang="ko-KR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48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조정</a:t>
            </a:r>
            <a:r>
              <a:rPr lang="ko-KR" altLang="en-US" sz="2000" dirty="0"/>
              <a:t>되어</a:t>
            </a:r>
            <a:endParaRPr lang="en-US" altLang="ko-KR" sz="2000" dirty="0"/>
          </a:p>
          <a:p>
            <a:pPr algn="ctr"/>
            <a:r>
              <a:rPr lang="ko-KR" altLang="en-US" sz="1200" b="1" dirty="0">
                <a:solidFill>
                  <a:srgbClr val="C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일부의 빛이 들어오게 된다</a:t>
            </a:r>
            <a:r>
              <a:rPr lang="en-US" altLang="ko-KR" sz="1200" b="1" dirty="0">
                <a:solidFill>
                  <a:srgbClr val="C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ko-KR" altLang="en-US" sz="1200" b="1" dirty="0">
              <a:solidFill>
                <a:srgbClr val="C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1265946" y="1169420"/>
            <a:ext cx="714892" cy="1127108"/>
          </a:xfrm>
          <a:custGeom>
            <a:avLst/>
            <a:gdLst>
              <a:gd name="connsiteX0" fmla="*/ 368300 w 368300"/>
              <a:gd name="connsiteY0" fmla="*/ 660400 h 660400"/>
              <a:gd name="connsiteX1" fmla="*/ 0 w 368300"/>
              <a:gd name="connsiteY1" fmla="*/ 355600 h 660400"/>
              <a:gd name="connsiteX2" fmla="*/ 368300 w 368300"/>
              <a:gd name="connsiteY2" fmla="*/ 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00" h="660400">
                <a:moveTo>
                  <a:pt x="368300" y="660400"/>
                </a:moveTo>
                <a:cubicBezTo>
                  <a:pt x="184150" y="563033"/>
                  <a:pt x="0" y="465667"/>
                  <a:pt x="0" y="355600"/>
                </a:cubicBezTo>
                <a:cubicBezTo>
                  <a:pt x="0" y="245533"/>
                  <a:pt x="184150" y="122766"/>
                  <a:pt x="368300" y="0"/>
                </a:cubicBezTo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882953" y="280847"/>
            <a:ext cx="1944216" cy="194421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  <a:scene3d>
            <a:camera prst="orthographicFront">
              <a:rot lat="17739060" lon="2786873" rev="18684745"/>
            </a:camera>
            <a:lightRig rig="threePt" dir="t"/>
          </a:scene3d>
          <a:sp3d extrusionH="127000" contourW="12700">
            <a:contourClr>
              <a:schemeClr val="tx1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 47"/>
          <p:cNvSpPr/>
          <p:nvPr/>
        </p:nvSpPr>
        <p:spPr>
          <a:xfrm flipH="1">
            <a:off x="1976423" y="41573"/>
            <a:ext cx="714892" cy="1127108"/>
          </a:xfrm>
          <a:custGeom>
            <a:avLst/>
            <a:gdLst>
              <a:gd name="connsiteX0" fmla="*/ 368300 w 368300"/>
              <a:gd name="connsiteY0" fmla="*/ 660400 h 660400"/>
              <a:gd name="connsiteX1" fmla="*/ 0 w 368300"/>
              <a:gd name="connsiteY1" fmla="*/ 355600 h 660400"/>
              <a:gd name="connsiteX2" fmla="*/ 368300 w 368300"/>
              <a:gd name="connsiteY2" fmla="*/ 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00" h="660400">
                <a:moveTo>
                  <a:pt x="368300" y="660400"/>
                </a:moveTo>
                <a:cubicBezTo>
                  <a:pt x="184150" y="563033"/>
                  <a:pt x="0" y="465667"/>
                  <a:pt x="0" y="355600"/>
                </a:cubicBezTo>
                <a:cubicBezTo>
                  <a:pt x="0" y="245533"/>
                  <a:pt x="184150" y="122766"/>
                  <a:pt x="368300" y="0"/>
                </a:cubicBezTo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524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8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8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0" grpId="0" animBg="1"/>
      <p:bldP spid="2" grpId="0"/>
      <p:bldP spid="3" grpId="0"/>
      <p:bldP spid="12" grpId="0" animBg="1"/>
      <p:bldP spid="62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icroscope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r="8558"/>
          <a:stretch/>
        </p:blipFill>
        <p:spPr bwMode="auto">
          <a:xfrm flipH="1">
            <a:off x="-36512" y="0"/>
            <a:ext cx="764822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68212" y="0"/>
            <a:ext cx="5143500" cy="51435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07224" y="1563638"/>
            <a:ext cx="350128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이로 인해 </a:t>
            </a:r>
            <a:r>
              <a:rPr lang="ko-KR" altLang="en-US" dirty="0">
                <a:solidFill>
                  <a:srgbClr val="C0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편광현미경</a:t>
            </a:r>
            <a:r>
              <a:rPr lang="ko-KR" altLang="en-US" sz="1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에서 일어나는</a:t>
            </a:r>
            <a:endParaRPr lang="en-US" altLang="ko-KR" sz="1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CC66FF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기묘</a:t>
            </a:r>
            <a:r>
              <a:rPr lang="ko-KR" altLang="en-US" sz="28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한 현상을</a:t>
            </a:r>
            <a:endParaRPr lang="en-US" altLang="ko-KR" sz="28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66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알아보자</a:t>
            </a:r>
            <a:r>
              <a:rPr lang="en-US" altLang="ko-KR" sz="66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.</a:t>
            </a:r>
            <a:endParaRPr lang="ko-KR" altLang="en-US" sz="66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963165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10514" y="1891050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광학적 </a:t>
            </a:r>
            <a:r>
              <a:rPr lang="ko-KR" altLang="en-US" sz="4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등방체</a:t>
            </a:r>
            <a:endParaRPr lang="ko-KR" altLang="en-US" sz="4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33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석영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10245"/>
            <a:ext cx="2713962" cy="272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796136" y="1039106"/>
            <a:ext cx="2738250" cy="3065281"/>
            <a:chOff x="5725222" y="530843"/>
            <a:chExt cx="2738250" cy="3065281"/>
          </a:xfrm>
        </p:grpSpPr>
        <p:sp>
          <p:nvSpPr>
            <p:cNvPr id="6" name="TextBox 5"/>
            <p:cNvSpPr txBox="1"/>
            <p:nvPr/>
          </p:nvSpPr>
          <p:spPr>
            <a:xfrm>
              <a:off x="6012160" y="530843"/>
              <a:ext cx="22445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err="1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개방니콜</a:t>
              </a:r>
              <a:endPara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725222" y="1995686"/>
              <a:ext cx="273825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회전을 시켜도 별 변화는</a:t>
              </a:r>
              <a:endParaRPr lang="en-US" altLang="ko-KR" dirty="0"/>
            </a:p>
            <a:p>
              <a:pPr algn="ctr"/>
              <a:r>
                <a:rPr lang="ko-KR" altLang="en-US" sz="8000" dirty="0"/>
                <a:t>없다</a:t>
              </a:r>
              <a:r>
                <a:rPr lang="en-US" altLang="ko-KR" sz="8000" dirty="0"/>
                <a:t>.</a:t>
              </a:r>
              <a:endParaRPr lang="ko-KR" altLang="en-US" sz="80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55576" y="915563"/>
            <a:ext cx="3683579" cy="3312368"/>
            <a:chOff x="744405" y="915565"/>
            <a:chExt cx="3683579" cy="33123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타원 10"/>
            <p:cNvSpPr/>
            <p:nvPr/>
          </p:nvSpPr>
          <p:spPr>
            <a:xfrm>
              <a:off x="744405" y="915565"/>
              <a:ext cx="3312368" cy="3312368"/>
            </a:xfrm>
            <a:prstGeom prst="ellipse">
              <a:avLst/>
            </a:prstGeom>
            <a:blipFill dpi="0" rotWithShape="1">
              <a:blip r:embed="rId3">
                <a:alphaModFix amt="30000"/>
              </a:blip>
              <a:srcRect/>
              <a:stretch>
                <a:fillRect/>
              </a:stretch>
            </a:blipFill>
            <a:ln w="18732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>
              <a:stCxn id="11" idx="6"/>
            </p:cNvCxnSpPr>
            <p:nvPr/>
          </p:nvCxnSpPr>
          <p:spPr>
            <a:xfrm>
              <a:off x="4056773" y="2571749"/>
              <a:ext cx="371211" cy="0"/>
            </a:xfrm>
            <a:prstGeom prst="line">
              <a:avLst/>
            </a:prstGeom>
            <a:ln w="2190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903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석영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10245"/>
            <a:ext cx="2713962" cy="272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석영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10245"/>
            <a:ext cx="2713962" cy="272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755576" y="915563"/>
            <a:ext cx="3683579" cy="3312368"/>
            <a:chOff x="744405" y="915565"/>
            <a:chExt cx="3683579" cy="33123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타원 10"/>
            <p:cNvSpPr/>
            <p:nvPr/>
          </p:nvSpPr>
          <p:spPr>
            <a:xfrm>
              <a:off x="744405" y="915565"/>
              <a:ext cx="3312368" cy="3312368"/>
            </a:xfrm>
            <a:prstGeom prst="ellipse">
              <a:avLst/>
            </a:prstGeom>
            <a:blipFill dpi="0" rotWithShape="1">
              <a:blip r:embed="rId5">
                <a:alphaModFix amt="30000"/>
              </a:blip>
              <a:srcRect/>
              <a:stretch>
                <a:fillRect/>
              </a:stretch>
            </a:blipFill>
            <a:ln w="18732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>
              <a:stCxn id="11" idx="6"/>
            </p:cNvCxnSpPr>
            <p:nvPr/>
          </p:nvCxnSpPr>
          <p:spPr>
            <a:xfrm>
              <a:off x="4056773" y="2571749"/>
              <a:ext cx="371211" cy="0"/>
            </a:xfrm>
            <a:prstGeom prst="line">
              <a:avLst/>
            </a:prstGeom>
            <a:ln w="2190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 rot="16200000">
            <a:off x="133926" y="525108"/>
            <a:ext cx="3683579" cy="3312368"/>
            <a:chOff x="744405" y="915565"/>
            <a:chExt cx="3683579" cy="33123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타원 12"/>
            <p:cNvSpPr/>
            <p:nvPr/>
          </p:nvSpPr>
          <p:spPr>
            <a:xfrm>
              <a:off x="744405" y="915565"/>
              <a:ext cx="3312368" cy="3312368"/>
            </a:xfrm>
            <a:prstGeom prst="ellipse">
              <a:avLst/>
            </a:prstGeom>
            <a:blipFill dpi="0" rotWithShape="1">
              <a:blip r:embed="rId5">
                <a:alphaModFix amt="8000"/>
              </a:blip>
              <a:srcRect/>
              <a:stretch>
                <a:fillRect/>
              </a:stretch>
            </a:blipFill>
            <a:ln w="18732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13" idx="6"/>
            </p:cNvCxnSpPr>
            <p:nvPr/>
          </p:nvCxnSpPr>
          <p:spPr>
            <a:xfrm>
              <a:off x="4056773" y="2571749"/>
              <a:ext cx="371211" cy="0"/>
            </a:xfrm>
            <a:prstGeom prst="line">
              <a:avLst/>
            </a:prstGeom>
            <a:ln w="2190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5592643" y="744255"/>
            <a:ext cx="3021981" cy="3267655"/>
            <a:chOff x="5537670" y="263287"/>
            <a:chExt cx="3021981" cy="3267655"/>
          </a:xfrm>
        </p:grpSpPr>
        <p:sp>
          <p:nvSpPr>
            <p:cNvPr id="6" name="TextBox 5"/>
            <p:cNvSpPr txBox="1"/>
            <p:nvPr/>
          </p:nvSpPr>
          <p:spPr>
            <a:xfrm>
              <a:off x="6012158" y="263287"/>
              <a:ext cx="20730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err="1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직교니콜</a:t>
              </a:r>
              <a:endPara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537670" y="1407284"/>
              <a:ext cx="3021981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dirty="0"/>
                <a:t>보이지 </a:t>
              </a:r>
              <a:endParaRPr lang="en-US" altLang="ko-KR" sz="6600" dirty="0"/>
            </a:p>
            <a:p>
              <a:pPr algn="ctr"/>
              <a:r>
                <a:rPr lang="ko-KR" altLang="en-US" sz="6600" dirty="0"/>
                <a:t>않는다</a:t>
              </a:r>
              <a:r>
                <a:rPr lang="en-US" altLang="ko-KR" sz="6600" dirty="0"/>
                <a:t>.</a:t>
              </a:r>
              <a:endParaRPr lang="ko-KR" altLang="en-US" sz="6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19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762323" y="1032287"/>
            <a:ext cx="1619354" cy="1539463"/>
            <a:chOff x="3600718" y="1491630"/>
            <a:chExt cx="1619354" cy="1539463"/>
          </a:xfrm>
        </p:grpSpPr>
        <p:pic>
          <p:nvPicPr>
            <p:cNvPr id="1026" name="Picture 2" descr="warning sign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1852" y1="40741" x2="50000" y2="69444"/>
                        </a14:backgroundRemoval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492" y="1491630"/>
              <a:ext cx="447469" cy="447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600718" y="1707654"/>
              <a:ext cx="161935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Y?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18438" y="3003798"/>
            <a:ext cx="708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빛이 그 광물을 지날 때 </a:t>
            </a:r>
            <a:r>
              <a:rPr lang="ko-KR" altLang="en-US" sz="3200" dirty="0" err="1">
                <a:solidFill>
                  <a:srgbClr val="0070C0"/>
                </a:solidFill>
              </a:rPr>
              <a:t>등방성</a:t>
            </a:r>
            <a:r>
              <a:rPr lang="ko-KR" altLang="en-US" dirty="0" err="1"/>
              <a:t>을</a:t>
            </a:r>
            <a:r>
              <a:rPr lang="ko-KR" altLang="en-US" dirty="0"/>
              <a:t> 가진 채로 </a:t>
            </a:r>
            <a:r>
              <a:rPr lang="ko-KR" altLang="en-US" dirty="0" err="1"/>
              <a:t>단굴절</a:t>
            </a:r>
            <a:r>
              <a:rPr lang="ko-KR" altLang="en-US" dirty="0"/>
              <a:t> 하기 때문</a:t>
            </a:r>
          </a:p>
        </p:txBody>
      </p:sp>
    </p:spTree>
    <p:extLst>
      <p:ext uri="{BB962C8B-B14F-4D97-AF65-F5344CB8AC3E}">
        <p14:creationId xmlns:p14="http://schemas.microsoft.com/office/powerpoint/2010/main" val="17562967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10514" y="1891050"/>
            <a:ext cx="3142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광학적 이방체</a:t>
            </a:r>
          </a:p>
        </p:txBody>
      </p:sp>
    </p:spTree>
    <p:extLst>
      <p:ext uri="{BB962C8B-B14F-4D97-AF65-F5344CB8AC3E}">
        <p14:creationId xmlns:p14="http://schemas.microsoft.com/office/powerpoint/2010/main" val="351362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방해석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32" y="1419622"/>
            <a:ext cx="2884690" cy="2376264"/>
          </a:xfrm>
          <a:prstGeom prst="rect">
            <a:avLst/>
          </a:prstGeom>
          <a:noFill/>
        </p:spPr>
      </p:pic>
      <p:sp>
        <p:nvSpPr>
          <p:cNvPr id="10" name="자유형 9"/>
          <p:cNvSpPr/>
          <p:nvPr/>
        </p:nvSpPr>
        <p:spPr>
          <a:xfrm>
            <a:off x="1403648" y="1854709"/>
            <a:ext cx="2376858" cy="1437121"/>
          </a:xfrm>
          <a:custGeom>
            <a:avLst/>
            <a:gdLst>
              <a:gd name="connsiteX0" fmla="*/ 242888 w 2309813"/>
              <a:gd name="connsiteY0" fmla="*/ 9525 h 1362075"/>
              <a:gd name="connsiteX1" fmla="*/ 214313 w 2309813"/>
              <a:gd name="connsiteY1" fmla="*/ 80962 h 1362075"/>
              <a:gd name="connsiteX2" fmla="*/ 166688 w 2309813"/>
              <a:gd name="connsiteY2" fmla="*/ 133350 h 1362075"/>
              <a:gd name="connsiteX3" fmla="*/ 0 w 2309813"/>
              <a:gd name="connsiteY3" fmla="*/ 1095375 h 1362075"/>
              <a:gd name="connsiteX4" fmla="*/ 33338 w 2309813"/>
              <a:gd name="connsiteY4" fmla="*/ 1333500 h 1362075"/>
              <a:gd name="connsiteX5" fmla="*/ 209550 w 2309813"/>
              <a:gd name="connsiteY5" fmla="*/ 1338262 h 1362075"/>
              <a:gd name="connsiteX6" fmla="*/ 247650 w 2309813"/>
              <a:gd name="connsiteY6" fmla="*/ 1362075 h 1362075"/>
              <a:gd name="connsiteX7" fmla="*/ 633413 w 2309813"/>
              <a:gd name="connsiteY7" fmla="*/ 1347787 h 1362075"/>
              <a:gd name="connsiteX8" fmla="*/ 690563 w 2309813"/>
              <a:gd name="connsiteY8" fmla="*/ 1352550 h 1362075"/>
              <a:gd name="connsiteX9" fmla="*/ 923925 w 2309813"/>
              <a:gd name="connsiteY9" fmla="*/ 1338262 h 1362075"/>
              <a:gd name="connsiteX10" fmla="*/ 1057275 w 2309813"/>
              <a:gd name="connsiteY10" fmla="*/ 1352550 h 1362075"/>
              <a:gd name="connsiteX11" fmla="*/ 1166813 w 2309813"/>
              <a:gd name="connsiteY11" fmla="*/ 1323975 h 1362075"/>
              <a:gd name="connsiteX12" fmla="*/ 1238250 w 2309813"/>
              <a:gd name="connsiteY12" fmla="*/ 1343025 h 1362075"/>
              <a:gd name="connsiteX13" fmla="*/ 1843088 w 2309813"/>
              <a:gd name="connsiteY13" fmla="*/ 1314450 h 1362075"/>
              <a:gd name="connsiteX14" fmla="*/ 1938338 w 2309813"/>
              <a:gd name="connsiteY14" fmla="*/ 1323975 h 1362075"/>
              <a:gd name="connsiteX15" fmla="*/ 2052638 w 2309813"/>
              <a:gd name="connsiteY15" fmla="*/ 1300162 h 1362075"/>
              <a:gd name="connsiteX16" fmla="*/ 2100263 w 2309813"/>
              <a:gd name="connsiteY16" fmla="*/ 1195387 h 1362075"/>
              <a:gd name="connsiteX17" fmla="*/ 2133600 w 2309813"/>
              <a:gd name="connsiteY17" fmla="*/ 1004887 h 1362075"/>
              <a:gd name="connsiteX18" fmla="*/ 2181225 w 2309813"/>
              <a:gd name="connsiteY18" fmla="*/ 909637 h 1362075"/>
              <a:gd name="connsiteX19" fmla="*/ 2166938 w 2309813"/>
              <a:gd name="connsiteY19" fmla="*/ 809625 h 1362075"/>
              <a:gd name="connsiteX20" fmla="*/ 2224088 w 2309813"/>
              <a:gd name="connsiteY20" fmla="*/ 585787 h 1362075"/>
              <a:gd name="connsiteX21" fmla="*/ 2309813 w 2309813"/>
              <a:gd name="connsiteY21" fmla="*/ 152400 h 1362075"/>
              <a:gd name="connsiteX22" fmla="*/ 2162175 w 2309813"/>
              <a:gd name="connsiteY22" fmla="*/ 0 h 1362075"/>
              <a:gd name="connsiteX23" fmla="*/ 242888 w 2309813"/>
              <a:gd name="connsiteY23" fmla="*/ 9525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09813" h="1362075">
                <a:moveTo>
                  <a:pt x="242888" y="9525"/>
                </a:moveTo>
                <a:lnTo>
                  <a:pt x="214313" y="80962"/>
                </a:lnTo>
                <a:lnTo>
                  <a:pt x="166688" y="133350"/>
                </a:lnTo>
                <a:lnTo>
                  <a:pt x="0" y="1095375"/>
                </a:lnTo>
                <a:lnTo>
                  <a:pt x="33338" y="1333500"/>
                </a:lnTo>
                <a:lnTo>
                  <a:pt x="209550" y="1338262"/>
                </a:lnTo>
                <a:lnTo>
                  <a:pt x="247650" y="1362075"/>
                </a:lnTo>
                <a:lnTo>
                  <a:pt x="633413" y="1347787"/>
                </a:lnTo>
                <a:lnTo>
                  <a:pt x="690563" y="1352550"/>
                </a:lnTo>
                <a:lnTo>
                  <a:pt x="923925" y="1338262"/>
                </a:lnTo>
                <a:lnTo>
                  <a:pt x="1057275" y="1352550"/>
                </a:lnTo>
                <a:lnTo>
                  <a:pt x="1166813" y="1323975"/>
                </a:lnTo>
                <a:lnTo>
                  <a:pt x="1238250" y="1343025"/>
                </a:lnTo>
                <a:lnTo>
                  <a:pt x="1843088" y="1314450"/>
                </a:lnTo>
                <a:lnTo>
                  <a:pt x="1938338" y="1323975"/>
                </a:lnTo>
                <a:lnTo>
                  <a:pt x="2052638" y="1300162"/>
                </a:lnTo>
                <a:lnTo>
                  <a:pt x="2100263" y="1195387"/>
                </a:lnTo>
                <a:lnTo>
                  <a:pt x="2133600" y="1004887"/>
                </a:lnTo>
                <a:lnTo>
                  <a:pt x="2181225" y="909637"/>
                </a:lnTo>
                <a:lnTo>
                  <a:pt x="2166938" y="809625"/>
                </a:lnTo>
                <a:lnTo>
                  <a:pt x="2224088" y="585787"/>
                </a:lnTo>
                <a:lnTo>
                  <a:pt x="2309813" y="152400"/>
                </a:lnTo>
                <a:lnTo>
                  <a:pt x="2162175" y="0"/>
                </a:lnTo>
                <a:lnTo>
                  <a:pt x="242888" y="9525"/>
                </a:lnTo>
                <a:close/>
              </a:path>
            </a:pathLst>
          </a:cu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88421" y="915566"/>
            <a:ext cx="3683579" cy="3312368"/>
            <a:chOff x="744405" y="915565"/>
            <a:chExt cx="3683579" cy="33123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타원 11"/>
            <p:cNvSpPr/>
            <p:nvPr/>
          </p:nvSpPr>
          <p:spPr>
            <a:xfrm>
              <a:off x="744405" y="915565"/>
              <a:ext cx="3312368" cy="3312368"/>
            </a:xfrm>
            <a:prstGeom prst="ellipse">
              <a:avLst/>
            </a:prstGeom>
            <a:blipFill dpi="0" rotWithShape="1">
              <a:blip r:embed="rId4">
                <a:alphaModFix amt="30000"/>
              </a:blip>
              <a:srcRect/>
              <a:stretch>
                <a:fillRect/>
              </a:stretch>
            </a:blipFill>
            <a:ln w="18732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>
              <a:stCxn id="12" idx="6"/>
            </p:cNvCxnSpPr>
            <p:nvPr/>
          </p:nvCxnSpPr>
          <p:spPr>
            <a:xfrm>
              <a:off x="4056773" y="2571749"/>
              <a:ext cx="371211" cy="0"/>
            </a:xfrm>
            <a:prstGeom prst="line">
              <a:avLst/>
            </a:prstGeom>
            <a:ln w="2190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4644008" y="771550"/>
            <a:ext cx="4330032" cy="3496168"/>
            <a:chOff x="4929330" y="530843"/>
            <a:chExt cx="4330032" cy="3496168"/>
          </a:xfrm>
        </p:grpSpPr>
        <p:sp>
          <p:nvSpPr>
            <p:cNvPr id="18" name="TextBox 17"/>
            <p:cNvSpPr txBox="1"/>
            <p:nvPr/>
          </p:nvSpPr>
          <p:spPr>
            <a:xfrm>
              <a:off x="6012160" y="530843"/>
              <a:ext cx="22445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err="1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개방니콜</a:t>
              </a:r>
              <a:endPara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29330" y="1995686"/>
              <a:ext cx="433003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200" dirty="0" err="1">
                  <a:solidFill>
                    <a:srgbClr val="C00000"/>
                  </a:solidFill>
                </a:rPr>
                <a:t>다색성</a:t>
              </a:r>
              <a:r>
                <a:rPr lang="ko-KR" altLang="en-US" sz="3200" dirty="0" err="1"/>
                <a:t>을</a:t>
              </a:r>
              <a:r>
                <a:rPr lang="ko-KR" altLang="en-US" sz="3200" dirty="0"/>
                <a:t> 가짐</a:t>
              </a:r>
              <a:endParaRPr lang="en-US" altLang="ko-KR" sz="3200" dirty="0"/>
            </a:p>
            <a:p>
              <a:pPr algn="ctr"/>
              <a:r>
                <a:rPr lang="ko-KR" altLang="en-US" sz="5400" dirty="0">
                  <a:solidFill>
                    <a:srgbClr val="C00000"/>
                  </a:solidFill>
                </a:rPr>
                <a:t>굴절률 차이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681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mph" presetSubtype="0" fill="remove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7" presetClass="emph" presetSubtype="0" fill="remove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699542"/>
            <a:ext cx="29546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>
                <a:gradFill flip="none" rotWithShape="1">
                  <a:gsLst>
                    <a:gs pos="34000">
                      <a:schemeClr val="accent3">
                        <a:lumMod val="50000"/>
                      </a:schemeClr>
                    </a:gs>
                    <a:gs pos="35000">
                      <a:schemeClr val="accent3">
                        <a:lumMod val="7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다색성</a:t>
            </a:r>
            <a:endParaRPr lang="ko-KR" altLang="en-US" sz="8000" dirty="0">
              <a:gradFill flip="none" rotWithShape="1">
                <a:gsLst>
                  <a:gs pos="34000">
                    <a:schemeClr val="accent3">
                      <a:lumMod val="50000"/>
                    </a:schemeClr>
                  </a:gs>
                  <a:gs pos="35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1788" y="2576763"/>
            <a:ext cx="64604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회전시킬 때 </a:t>
            </a:r>
            <a:r>
              <a:rPr lang="ko-KR" altLang="en-US" sz="4000" i="1" dirty="0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광물의 색과 밝기가 변하는 현상</a:t>
            </a:r>
          </a:p>
        </p:txBody>
      </p:sp>
    </p:spTree>
    <p:extLst>
      <p:ext uri="{BB962C8B-B14F-4D97-AF65-F5344CB8AC3E}">
        <p14:creationId xmlns:p14="http://schemas.microsoft.com/office/powerpoint/2010/main" val="3845249705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geology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0" y="-311963"/>
            <a:ext cx="13661013" cy="76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편광현미경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7727" y1="5682" x2="47727" y2="5682"/>
                        <a14:foregroundMark x1="44034" y1="25758" x2="44034" y2="25758"/>
                        <a14:foregroundMark x1="42045" y1="25758" x2="42045" y2="25758"/>
                        <a14:foregroundMark x1="48580" y1="30303" x2="48580" y2="30303"/>
                        <a14:foregroundMark x1="46875" y1="30303" x2="46875" y2="30303"/>
                        <a14:foregroundMark x1="44886" y1="30682" x2="44886" y2="30682"/>
                        <a14:foregroundMark x1="43182" y1="30682" x2="43182" y2="30682"/>
                        <a14:foregroundMark x1="42614" y1="30303" x2="42614" y2="30303"/>
                        <a14:foregroundMark x1="41477" y1="30303" x2="41477" y2="30303"/>
                        <a14:foregroundMark x1="45170" y1="6061" x2="45170" y2="6061"/>
                        <a14:foregroundMark x1="47159" y1="4545" x2="47159" y2="4545"/>
                        <a14:foregroundMark x1="43750" y1="3788" x2="43750" y2="3788"/>
                        <a14:foregroundMark x1="43466" y1="4167" x2="43466" y2="4167"/>
                        <a14:foregroundMark x1="41761" y1="4545" x2="41761" y2="4545"/>
                        <a14:foregroundMark x1="43750" y1="1136" x2="43750" y2="1136"/>
                        <a14:foregroundMark x1="46023" y1="758" x2="46023" y2="758"/>
                        <a14:foregroundMark x1="42898" y1="2652" x2="42898" y2="2652"/>
                        <a14:backgroundMark x1="39205" y1="758" x2="39205" y2="758"/>
                        <a14:backgroundMark x1="51705" y1="758" x2="51705" y2="758"/>
                        <a14:backgroundMark x1="48864" y1="758" x2="48864" y2="758"/>
                        <a14:backgroundMark x1="47443" y1="758" x2="47443" y2="758"/>
                        <a14:backgroundMark x1="43182" y1="758" x2="43182" y2="758"/>
                        <a14:backgroundMark x1="44318" y1="379" x2="44318" y2="379"/>
                        <a14:backgroundMark x1="45170" y1="379" x2="45170" y2="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5"/>
          <a:stretch/>
        </p:blipFill>
        <p:spPr bwMode="auto">
          <a:xfrm>
            <a:off x="2024954" y="555526"/>
            <a:ext cx="4952421" cy="3672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41288" y="4679739"/>
            <a:ext cx="42189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일단 이런 분류가 가능하게 해준 물건부터 소개하면</a:t>
            </a:r>
            <a:r>
              <a:rPr lang="en-US" altLang="ko-KR" sz="1050" dirty="0"/>
              <a:t>..</a:t>
            </a:r>
            <a:endParaRPr lang="ko-KR" altLang="en-US" sz="1050" dirty="0"/>
          </a:p>
        </p:txBody>
      </p:sp>
      <p:sp>
        <p:nvSpPr>
          <p:cNvPr id="14" name="직사각형 13"/>
          <p:cNvSpPr/>
          <p:nvPr/>
        </p:nvSpPr>
        <p:spPr>
          <a:xfrm>
            <a:off x="-8740" y="2455"/>
            <a:ext cx="9148370" cy="51435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" name="TextBox 14"/>
          <p:cNvSpPr txBox="1"/>
          <p:nvPr/>
        </p:nvSpPr>
        <p:spPr>
          <a:xfrm>
            <a:off x="2803968" y="855752"/>
            <a:ext cx="353606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1905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rgbClr val="FFC000"/>
                </a:solidFill>
              </a:rPr>
              <a:t>편광 현미경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00155" y="2191370"/>
            <a:ext cx="374405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광학현미경중에서는 크기가 가장 큰 편임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가장 큰 특징 </a:t>
            </a:r>
            <a:endParaRPr lang="en-US" altLang="ko-KR" sz="1600" b="1" dirty="0">
              <a:solidFill>
                <a:srgbClr val="FFC000"/>
              </a:solidFill>
            </a:endParaRPr>
          </a:p>
          <a:p>
            <a:pPr algn="ctr"/>
            <a:endParaRPr lang="en-US" altLang="ko-KR" sz="12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회전</a:t>
            </a:r>
            <a:r>
              <a:rPr lang="ko-KR" altLang="en-US" sz="11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하는 </a:t>
            </a:r>
            <a:r>
              <a:rPr lang="ko-KR" altLang="en-US" sz="11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재물대</a:t>
            </a:r>
            <a:endParaRPr lang="en-US" altLang="ko-KR" sz="11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ko-KR" altLang="en-US" sz="1100" b="1" dirty="0" err="1">
                <a:solidFill>
                  <a:schemeClr val="bg1"/>
                </a:solidFill>
              </a:rPr>
              <a:t>재물대</a:t>
            </a:r>
            <a:r>
              <a:rPr lang="ko-KR" altLang="en-US" sz="1100" b="1" dirty="0">
                <a:solidFill>
                  <a:schemeClr val="bg1"/>
                </a:solidFill>
              </a:rPr>
              <a:t> 아래와 접안렌즈 아래의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편광판</a:t>
            </a:r>
            <a:endParaRPr lang="ko-KR" altLang="en-US" sz="1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53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방해석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9622"/>
            <a:ext cx="2884690" cy="2376264"/>
          </a:xfrm>
          <a:prstGeom prst="rect">
            <a:avLst/>
          </a:prstGeom>
          <a:noFill/>
        </p:spPr>
      </p:pic>
      <p:sp>
        <p:nvSpPr>
          <p:cNvPr id="29" name="자유형 28"/>
          <p:cNvSpPr/>
          <p:nvPr/>
        </p:nvSpPr>
        <p:spPr>
          <a:xfrm>
            <a:off x="1225516" y="1903161"/>
            <a:ext cx="2376858" cy="1437121"/>
          </a:xfrm>
          <a:custGeom>
            <a:avLst/>
            <a:gdLst>
              <a:gd name="connsiteX0" fmla="*/ 242888 w 2309813"/>
              <a:gd name="connsiteY0" fmla="*/ 9525 h 1362075"/>
              <a:gd name="connsiteX1" fmla="*/ 214313 w 2309813"/>
              <a:gd name="connsiteY1" fmla="*/ 80962 h 1362075"/>
              <a:gd name="connsiteX2" fmla="*/ 166688 w 2309813"/>
              <a:gd name="connsiteY2" fmla="*/ 133350 h 1362075"/>
              <a:gd name="connsiteX3" fmla="*/ 0 w 2309813"/>
              <a:gd name="connsiteY3" fmla="*/ 1095375 h 1362075"/>
              <a:gd name="connsiteX4" fmla="*/ 33338 w 2309813"/>
              <a:gd name="connsiteY4" fmla="*/ 1333500 h 1362075"/>
              <a:gd name="connsiteX5" fmla="*/ 209550 w 2309813"/>
              <a:gd name="connsiteY5" fmla="*/ 1338262 h 1362075"/>
              <a:gd name="connsiteX6" fmla="*/ 247650 w 2309813"/>
              <a:gd name="connsiteY6" fmla="*/ 1362075 h 1362075"/>
              <a:gd name="connsiteX7" fmla="*/ 633413 w 2309813"/>
              <a:gd name="connsiteY7" fmla="*/ 1347787 h 1362075"/>
              <a:gd name="connsiteX8" fmla="*/ 690563 w 2309813"/>
              <a:gd name="connsiteY8" fmla="*/ 1352550 h 1362075"/>
              <a:gd name="connsiteX9" fmla="*/ 923925 w 2309813"/>
              <a:gd name="connsiteY9" fmla="*/ 1338262 h 1362075"/>
              <a:gd name="connsiteX10" fmla="*/ 1057275 w 2309813"/>
              <a:gd name="connsiteY10" fmla="*/ 1352550 h 1362075"/>
              <a:gd name="connsiteX11" fmla="*/ 1166813 w 2309813"/>
              <a:gd name="connsiteY11" fmla="*/ 1323975 h 1362075"/>
              <a:gd name="connsiteX12" fmla="*/ 1238250 w 2309813"/>
              <a:gd name="connsiteY12" fmla="*/ 1343025 h 1362075"/>
              <a:gd name="connsiteX13" fmla="*/ 1843088 w 2309813"/>
              <a:gd name="connsiteY13" fmla="*/ 1314450 h 1362075"/>
              <a:gd name="connsiteX14" fmla="*/ 1938338 w 2309813"/>
              <a:gd name="connsiteY14" fmla="*/ 1323975 h 1362075"/>
              <a:gd name="connsiteX15" fmla="*/ 2052638 w 2309813"/>
              <a:gd name="connsiteY15" fmla="*/ 1300162 h 1362075"/>
              <a:gd name="connsiteX16" fmla="*/ 2100263 w 2309813"/>
              <a:gd name="connsiteY16" fmla="*/ 1195387 h 1362075"/>
              <a:gd name="connsiteX17" fmla="*/ 2133600 w 2309813"/>
              <a:gd name="connsiteY17" fmla="*/ 1004887 h 1362075"/>
              <a:gd name="connsiteX18" fmla="*/ 2181225 w 2309813"/>
              <a:gd name="connsiteY18" fmla="*/ 909637 h 1362075"/>
              <a:gd name="connsiteX19" fmla="*/ 2166938 w 2309813"/>
              <a:gd name="connsiteY19" fmla="*/ 809625 h 1362075"/>
              <a:gd name="connsiteX20" fmla="*/ 2224088 w 2309813"/>
              <a:gd name="connsiteY20" fmla="*/ 585787 h 1362075"/>
              <a:gd name="connsiteX21" fmla="*/ 2309813 w 2309813"/>
              <a:gd name="connsiteY21" fmla="*/ 152400 h 1362075"/>
              <a:gd name="connsiteX22" fmla="*/ 2162175 w 2309813"/>
              <a:gd name="connsiteY22" fmla="*/ 0 h 1362075"/>
              <a:gd name="connsiteX23" fmla="*/ 242888 w 2309813"/>
              <a:gd name="connsiteY23" fmla="*/ 9525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09813" h="1362075">
                <a:moveTo>
                  <a:pt x="242888" y="9525"/>
                </a:moveTo>
                <a:lnTo>
                  <a:pt x="214313" y="80962"/>
                </a:lnTo>
                <a:lnTo>
                  <a:pt x="166688" y="133350"/>
                </a:lnTo>
                <a:lnTo>
                  <a:pt x="0" y="1095375"/>
                </a:lnTo>
                <a:lnTo>
                  <a:pt x="33338" y="1333500"/>
                </a:lnTo>
                <a:lnTo>
                  <a:pt x="209550" y="1338262"/>
                </a:lnTo>
                <a:lnTo>
                  <a:pt x="247650" y="1362075"/>
                </a:lnTo>
                <a:lnTo>
                  <a:pt x="633413" y="1347787"/>
                </a:lnTo>
                <a:lnTo>
                  <a:pt x="690563" y="1352550"/>
                </a:lnTo>
                <a:lnTo>
                  <a:pt x="923925" y="1338262"/>
                </a:lnTo>
                <a:lnTo>
                  <a:pt x="1057275" y="1352550"/>
                </a:lnTo>
                <a:lnTo>
                  <a:pt x="1166813" y="1323975"/>
                </a:lnTo>
                <a:lnTo>
                  <a:pt x="1238250" y="1343025"/>
                </a:lnTo>
                <a:lnTo>
                  <a:pt x="1843088" y="1314450"/>
                </a:lnTo>
                <a:lnTo>
                  <a:pt x="1938338" y="1323975"/>
                </a:lnTo>
                <a:lnTo>
                  <a:pt x="2052638" y="1300162"/>
                </a:lnTo>
                <a:lnTo>
                  <a:pt x="2100263" y="1195387"/>
                </a:lnTo>
                <a:lnTo>
                  <a:pt x="2133600" y="1004887"/>
                </a:lnTo>
                <a:lnTo>
                  <a:pt x="2181225" y="909637"/>
                </a:lnTo>
                <a:lnTo>
                  <a:pt x="2166938" y="809625"/>
                </a:lnTo>
                <a:lnTo>
                  <a:pt x="2224088" y="585787"/>
                </a:lnTo>
                <a:lnTo>
                  <a:pt x="2309813" y="152400"/>
                </a:lnTo>
                <a:lnTo>
                  <a:pt x="2162175" y="0"/>
                </a:lnTo>
                <a:lnTo>
                  <a:pt x="242888" y="9525"/>
                </a:lnTo>
                <a:close/>
              </a:path>
            </a:pathLst>
          </a:custGeom>
          <a:gradFill flip="none" rotWithShape="1">
            <a:gsLst>
              <a:gs pos="8000">
                <a:srgbClr val="FF0000">
                  <a:alpha val="27000"/>
                </a:srgbClr>
              </a:gs>
              <a:gs pos="91743">
                <a:srgbClr val="FFFF00">
                  <a:alpha val="41000"/>
                </a:srgbClr>
              </a:gs>
              <a:gs pos="41000">
                <a:srgbClr val="FFC000">
                  <a:alpha val="28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223121" y="1889193"/>
            <a:ext cx="2376858" cy="1437121"/>
          </a:xfrm>
          <a:custGeom>
            <a:avLst/>
            <a:gdLst>
              <a:gd name="connsiteX0" fmla="*/ 242888 w 2309813"/>
              <a:gd name="connsiteY0" fmla="*/ 9525 h 1362075"/>
              <a:gd name="connsiteX1" fmla="*/ 214313 w 2309813"/>
              <a:gd name="connsiteY1" fmla="*/ 80962 h 1362075"/>
              <a:gd name="connsiteX2" fmla="*/ 166688 w 2309813"/>
              <a:gd name="connsiteY2" fmla="*/ 133350 h 1362075"/>
              <a:gd name="connsiteX3" fmla="*/ 0 w 2309813"/>
              <a:gd name="connsiteY3" fmla="*/ 1095375 h 1362075"/>
              <a:gd name="connsiteX4" fmla="*/ 33338 w 2309813"/>
              <a:gd name="connsiteY4" fmla="*/ 1333500 h 1362075"/>
              <a:gd name="connsiteX5" fmla="*/ 209550 w 2309813"/>
              <a:gd name="connsiteY5" fmla="*/ 1338262 h 1362075"/>
              <a:gd name="connsiteX6" fmla="*/ 247650 w 2309813"/>
              <a:gd name="connsiteY6" fmla="*/ 1362075 h 1362075"/>
              <a:gd name="connsiteX7" fmla="*/ 633413 w 2309813"/>
              <a:gd name="connsiteY7" fmla="*/ 1347787 h 1362075"/>
              <a:gd name="connsiteX8" fmla="*/ 690563 w 2309813"/>
              <a:gd name="connsiteY8" fmla="*/ 1352550 h 1362075"/>
              <a:gd name="connsiteX9" fmla="*/ 923925 w 2309813"/>
              <a:gd name="connsiteY9" fmla="*/ 1338262 h 1362075"/>
              <a:gd name="connsiteX10" fmla="*/ 1057275 w 2309813"/>
              <a:gd name="connsiteY10" fmla="*/ 1352550 h 1362075"/>
              <a:gd name="connsiteX11" fmla="*/ 1166813 w 2309813"/>
              <a:gd name="connsiteY11" fmla="*/ 1323975 h 1362075"/>
              <a:gd name="connsiteX12" fmla="*/ 1238250 w 2309813"/>
              <a:gd name="connsiteY12" fmla="*/ 1343025 h 1362075"/>
              <a:gd name="connsiteX13" fmla="*/ 1843088 w 2309813"/>
              <a:gd name="connsiteY13" fmla="*/ 1314450 h 1362075"/>
              <a:gd name="connsiteX14" fmla="*/ 1938338 w 2309813"/>
              <a:gd name="connsiteY14" fmla="*/ 1323975 h 1362075"/>
              <a:gd name="connsiteX15" fmla="*/ 2052638 w 2309813"/>
              <a:gd name="connsiteY15" fmla="*/ 1300162 h 1362075"/>
              <a:gd name="connsiteX16" fmla="*/ 2100263 w 2309813"/>
              <a:gd name="connsiteY16" fmla="*/ 1195387 h 1362075"/>
              <a:gd name="connsiteX17" fmla="*/ 2133600 w 2309813"/>
              <a:gd name="connsiteY17" fmla="*/ 1004887 h 1362075"/>
              <a:gd name="connsiteX18" fmla="*/ 2181225 w 2309813"/>
              <a:gd name="connsiteY18" fmla="*/ 909637 h 1362075"/>
              <a:gd name="connsiteX19" fmla="*/ 2166938 w 2309813"/>
              <a:gd name="connsiteY19" fmla="*/ 809625 h 1362075"/>
              <a:gd name="connsiteX20" fmla="*/ 2224088 w 2309813"/>
              <a:gd name="connsiteY20" fmla="*/ 585787 h 1362075"/>
              <a:gd name="connsiteX21" fmla="*/ 2309813 w 2309813"/>
              <a:gd name="connsiteY21" fmla="*/ 152400 h 1362075"/>
              <a:gd name="connsiteX22" fmla="*/ 2162175 w 2309813"/>
              <a:gd name="connsiteY22" fmla="*/ 0 h 1362075"/>
              <a:gd name="connsiteX23" fmla="*/ 242888 w 2309813"/>
              <a:gd name="connsiteY23" fmla="*/ 9525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09813" h="1362075">
                <a:moveTo>
                  <a:pt x="242888" y="9525"/>
                </a:moveTo>
                <a:lnTo>
                  <a:pt x="214313" y="80962"/>
                </a:lnTo>
                <a:lnTo>
                  <a:pt x="166688" y="133350"/>
                </a:lnTo>
                <a:lnTo>
                  <a:pt x="0" y="1095375"/>
                </a:lnTo>
                <a:lnTo>
                  <a:pt x="33338" y="1333500"/>
                </a:lnTo>
                <a:lnTo>
                  <a:pt x="209550" y="1338262"/>
                </a:lnTo>
                <a:lnTo>
                  <a:pt x="247650" y="1362075"/>
                </a:lnTo>
                <a:lnTo>
                  <a:pt x="633413" y="1347787"/>
                </a:lnTo>
                <a:lnTo>
                  <a:pt x="690563" y="1352550"/>
                </a:lnTo>
                <a:lnTo>
                  <a:pt x="923925" y="1338262"/>
                </a:lnTo>
                <a:lnTo>
                  <a:pt x="1057275" y="1352550"/>
                </a:lnTo>
                <a:lnTo>
                  <a:pt x="1166813" y="1323975"/>
                </a:lnTo>
                <a:lnTo>
                  <a:pt x="1238250" y="1343025"/>
                </a:lnTo>
                <a:lnTo>
                  <a:pt x="1843088" y="1314450"/>
                </a:lnTo>
                <a:lnTo>
                  <a:pt x="1938338" y="1323975"/>
                </a:lnTo>
                <a:lnTo>
                  <a:pt x="2052638" y="1300162"/>
                </a:lnTo>
                <a:lnTo>
                  <a:pt x="2100263" y="1195387"/>
                </a:lnTo>
                <a:lnTo>
                  <a:pt x="2133600" y="1004887"/>
                </a:lnTo>
                <a:lnTo>
                  <a:pt x="2181225" y="909637"/>
                </a:lnTo>
                <a:lnTo>
                  <a:pt x="2166938" y="809625"/>
                </a:lnTo>
                <a:lnTo>
                  <a:pt x="2224088" y="585787"/>
                </a:lnTo>
                <a:lnTo>
                  <a:pt x="2309813" y="152400"/>
                </a:lnTo>
                <a:lnTo>
                  <a:pt x="2162175" y="0"/>
                </a:lnTo>
                <a:lnTo>
                  <a:pt x="242888" y="9525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972623" y="771550"/>
            <a:ext cx="3672801" cy="3311502"/>
            <a:chOff x="5257945" y="530843"/>
            <a:chExt cx="3672801" cy="3311502"/>
          </a:xfrm>
        </p:grpSpPr>
        <p:sp>
          <p:nvSpPr>
            <p:cNvPr id="18" name="TextBox 17"/>
            <p:cNvSpPr txBox="1"/>
            <p:nvPr/>
          </p:nvSpPr>
          <p:spPr>
            <a:xfrm>
              <a:off x="6012160" y="530843"/>
              <a:ext cx="20730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err="1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직교니콜</a:t>
              </a:r>
              <a:endPara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57945" y="1995686"/>
              <a:ext cx="3672801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 err="1">
                  <a:solidFill>
                    <a:srgbClr val="C00000"/>
                  </a:solidFill>
                </a:rPr>
                <a:t>간섭색</a:t>
              </a:r>
              <a:r>
                <a:rPr lang="ko-KR" altLang="en-US" sz="2400" dirty="0" err="1"/>
                <a:t>을</a:t>
              </a:r>
              <a:r>
                <a:rPr lang="ko-KR" altLang="en-US" sz="2400" dirty="0"/>
                <a:t> 가짐</a:t>
              </a:r>
              <a:endParaRPr lang="en-US" altLang="ko-KR" sz="2400" dirty="0"/>
            </a:p>
            <a:p>
              <a:pPr algn="ctr"/>
              <a:r>
                <a:rPr lang="ko-KR" altLang="en-US" sz="5400" dirty="0" err="1">
                  <a:solidFill>
                    <a:srgbClr val="C00000"/>
                  </a:solidFill>
                </a:rPr>
                <a:t>소광현상</a:t>
              </a:r>
              <a:r>
                <a:rPr lang="ko-KR" altLang="en-US" sz="2800" dirty="0" err="1"/>
                <a:t>발생</a:t>
              </a:r>
              <a:endParaRPr lang="ko-KR" altLang="en-US" sz="28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8421" y="915566"/>
            <a:ext cx="3683579" cy="3312368"/>
            <a:chOff x="744405" y="915565"/>
            <a:chExt cx="3683579" cy="33123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타원 14"/>
            <p:cNvSpPr/>
            <p:nvPr/>
          </p:nvSpPr>
          <p:spPr>
            <a:xfrm>
              <a:off x="744405" y="915565"/>
              <a:ext cx="3312368" cy="3312368"/>
            </a:xfrm>
            <a:prstGeom prst="ellipse">
              <a:avLst/>
            </a:prstGeom>
            <a:blipFill dpi="0" rotWithShape="1">
              <a:blip r:embed="rId4">
                <a:alphaModFix amt="30000"/>
              </a:blip>
              <a:srcRect/>
              <a:stretch>
                <a:fillRect/>
              </a:stretch>
            </a:blipFill>
            <a:ln w="18732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>
              <a:stCxn id="15" idx="6"/>
            </p:cNvCxnSpPr>
            <p:nvPr/>
          </p:nvCxnSpPr>
          <p:spPr>
            <a:xfrm>
              <a:off x="4056773" y="2571749"/>
              <a:ext cx="371211" cy="0"/>
            </a:xfrm>
            <a:prstGeom prst="line">
              <a:avLst/>
            </a:prstGeom>
            <a:ln w="2190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 rot="16200000">
            <a:off x="266772" y="525112"/>
            <a:ext cx="3683579" cy="3312368"/>
            <a:chOff x="744406" y="915565"/>
            <a:chExt cx="3683579" cy="33123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/>
            <p:cNvSpPr/>
            <p:nvPr/>
          </p:nvSpPr>
          <p:spPr>
            <a:xfrm>
              <a:off x="744406" y="915565"/>
              <a:ext cx="3312368" cy="3312368"/>
            </a:xfrm>
            <a:prstGeom prst="ellipse">
              <a:avLst/>
            </a:prstGeom>
            <a:blipFill dpi="0" rotWithShape="1">
              <a:blip r:embed="rId4">
                <a:alphaModFix amt="8000"/>
              </a:blip>
              <a:srcRect/>
              <a:stretch>
                <a:fillRect/>
              </a:stretch>
            </a:blipFill>
            <a:ln w="187325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>
              <a:stCxn id="21" idx="6"/>
            </p:cNvCxnSpPr>
            <p:nvPr/>
          </p:nvCxnSpPr>
          <p:spPr>
            <a:xfrm>
              <a:off x="4056774" y="2571749"/>
              <a:ext cx="371211" cy="0"/>
            </a:xfrm>
            <a:prstGeom prst="line">
              <a:avLst/>
            </a:prstGeom>
            <a:ln w="2190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103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80"/>
                            </p:stCondLst>
                            <p:childTnLst>
                              <p:par>
                                <p:cTn id="10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8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fill="remove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fill="remove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8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8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8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sdf rainbow에 대한 이미지 검색결과"/>
          <p:cNvPicPr>
            <a:picLocks noChangeAspect="1" noChangeArrowheads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95" y="3867894"/>
            <a:ext cx="2088924" cy="13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699542"/>
            <a:ext cx="29546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>
                <a:gradFill flip="none" rotWithShape="1">
                  <a:gsLst>
                    <a:gs pos="34000">
                      <a:schemeClr val="accent3">
                        <a:lumMod val="50000"/>
                      </a:schemeClr>
                    </a:gs>
                    <a:gs pos="35000">
                      <a:schemeClr val="accent3">
                        <a:lumMod val="7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간섭색</a:t>
            </a:r>
            <a:endParaRPr lang="ko-KR" altLang="en-US" sz="8000" dirty="0">
              <a:gradFill flip="none" rotWithShape="1">
                <a:gsLst>
                  <a:gs pos="34000">
                    <a:schemeClr val="accent3">
                      <a:lumMod val="50000"/>
                    </a:schemeClr>
                  </a:gs>
                  <a:gs pos="35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147" y="2576763"/>
            <a:ext cx="656622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 err="1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복굴절된</a:t>
            </a:r>
            <a:r>
              <a:rPr lang="ko-KR" altLang="en-US" sz="3200" i="1" dirty="0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 광선이 간섭을 일으켜 생기는 알록달록한 색</a:t>
            </a:r>
            <a:endParaRPr lang="ko-KR" altLang="en-US" sz="4000" i="1" dirty="0">
              <a:gradFill flip="none" rotWithShape="1">
                <a:gsLst>
                  <a:gs pos="40000">
                    <a:srgbClr val="FFC000"/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815746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699542"/>
            <a:ext cx="38779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>
                <a:gradFill flip="none" rotWithShape="1">
                  <a:gsLst>
                    <a:gs pos="34000">
                      <a:schemeClr val="accent3">
                        <a:lumMod val="50000"/>
                      </a:schemeClr>
                    </a:gs>
                    <a:gs pos="35000">
                      <a:schemeClr val="accent3">
                        <a:lumMod val="7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소광현상</a:t>
            </a:r>
            <a:endParaRPr lang="ko-KR" altLang="en-US" sz="8000" dirty="0">
              <a:gradFill flip="none" rotWithShape="1">
                <a:gsLst>
                  <a:gs pos="34000">
                    <a:schemeClr val="accent3">
                      <a:lumMod val="50000"/>
                    </a:schemeClr>
                  </a:gs>
                  <a:gs pos="35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576763"/>
            <a:ext cx="68483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i="1" dirty="0" err="1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재물대를</a:t>
            </a:r>
            <a:r>
              <a:rPr lang="ko-KR" altLang="en-US" sz="3200" i="1" dirty="0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3200" i="1" dirty="0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360</a:t>
            </a:r>
            <a:r>
              <a:rPr lang="ko-KR" altLang="en-US" sz="3200" i="1" dirty="0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도 회전시킬 때마다 </a:t>
            </a:r>
            <a:r>
              <a:rPr lang="en-US" altLang="ko-KR" sz="3200" i="1" dirty="0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r>
              <a:rPr lang="ko-KR" altLang="en-US" sz="3200" i="1" dirty="0">
                <a:gradFill flip="none" rotWithShape="1">
                  <a:gsLst>
                    <a:gs pos="40000">
                      <a:srgbClr val="FFC000"/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번씩 어두워지는 현상</a:t>
            </a:r>
            <a:endParaRPr lang="ko-KR" altLang="en-US" sz="4000" i="1" dirty="0">
              <a:gradFill flip="none" rotWithShape="1">
                <a:gsLst>
                  <a:gs pos="40000">
                    <a:srgbClr val="FFC000"/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304268"/>
      </p:ext>
    </p:extLst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762323" y="1032287"/>
            <a:ext cx="1619354" cy="1539463"/>
            <a:chOff x="3600718" y="1491630"/>
            <a:chExt cx="1619354" cy="1539463"/>
          </a:xfrm>
        </p:grpSpPr>
        <p:pic>
          <p:nvPicPr>
            <p:cNvPr id="1026" name="Picture 2" descr="warning sign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1852" y1="40741" x2="50000" y2="69444"/>
                        </a14:backgroundRemoval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492" y="1491630"/>
              <a:ext cx="447469" cy="447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600718" y="1707654"/>
              <a:ext cx="161935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Y?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18438" y="3003798"/>
            <a:ext cx="70807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빛이 그 광물을 지날 때 </a:t>
            </a:r>
            <a:r>
              <a:rPr lang="ko-KR" altLang="en-US" sz="3200" dirty="0" err="1">
                <a:solidFill>
                  <a:srgbClr val="0070C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이방성</a:t>
            </a:r>
            <a:r>
              <a:rPr lang="ko-KR" altLang="en-US" dirty="0" err="1"/>
              <a:t>을</a:t>
            </a:r>
            <a:r>
              <a:rPr lang="ko-KR" altLang="en-US" dirty="0"/>
              <a:t> 가진 채로 </a:t>
            </a:r>
            <a:r>
              <a:rPr lang="ko-KR" altLang="en-US" dirty="0" err="1"/>
              <a:t>복굴절</a:t>
            </a:r>
            <a:r>
              <a:rPr lang="ko-KR" altLang="en-US" dirty="0"/>
              <a:t> 하기 때문</a:t>
            </a:r>
            <a:endParaRPr lang="en-US" altLang="ko-KR" dirty="0"/>
          </a:p>
          <a:p>
            <a:pPr algn="ctr"/>
            <a:r>
              <a:rPr lang="ko-KR" altLang="en-US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복굴절된</a:t>
            </a:r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두 광선이 서로 간섭을 일으켜 </a:t>
            </a:r>
            <a:r>
              <a:rPr lang="ko-KR" altLang="en-US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간섭색이</a:t>
            </a:r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생긴 것</a:t>
            </a:r>
            <a:endParaRPr lang="en-US" altLang="ko-KR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51055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mcorder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2793">
            <a:off x="2195736" y="1203598"/>
            <a:ext cx="425434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227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293208"/>
              </p:ext>
            </p:extLst>
          </p:nvPr>
        </p:nvGraphicFramePr>
        <p:xfrm>
          <a:off x="1411575" y="1141489"/>
          <a:ext cx="6320849" cy="2982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4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669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광물</a:t>
                      </a: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불투명 광물</a:t>
                      </a: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편광현미경에서 관찰 불가능</a:t>
                      </a: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투명 광물</a:t>
                      </a:r>
                    </a:p>
                  </a:txBody>
                  <a:tcPr marL="61987" marR="61987" marT="30993" marB="30993" anchor="ctr"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C0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광학적 </a:t>
                      </a:r>
                      <a:r>
                        <a:rPr lang="ko-KR" altLang="en-US" sz="2000" dirty="0" err="1">
                          <a:solidFill>
                            <a:srgbClr val="C0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등방체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직교니콜에선 보이지 않는다</a:t>
                      </a:r>
                      <a:r>
                        <a:rPr lang="en-US" altLang="ko-KR" sz="18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</a:t>
                      </a:r>
                      <a:endParaRPr lang="ko-KR" altLang="en-US" sz="1800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21967"/>
                  </a:ext>
                </a:extLst>
              </a:tr>
              <a:tr h="4339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rgbClr val="C0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광학적이방체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C0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개방니콜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다색성광찰</a:t>
                      </a:r>
                      <a:r>
                        <a:rPr lang="en-US" altLang="ko-KR" sz="12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굴절률 비교</a:t>
                      </a: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C0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직교니콜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간섭색</a:t>
                      </a:r>
                      <a:r>
                        <a:rPr lang="en-US" altLang="ko-KR" sz="12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소광현상</a:t>
                      </a:r>
                      <a:r>
                        <a:rPr lang="ko-KR" altLang="en-US" sz="12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관찰</a:t>
                      </a:r>
                    </a:p>
                  </a:txBody>
                  <a:tcPr marL="61987" marR="61987" marT="30993" marB="309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11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-36512" y="2283718"/>
            <a:ext cx="9252520" cy="0"/>
          </a:xfrm>
          <a:prstGeom prst="line">
            <a:avLst/>
          </a:prstGeom>
          <a:ln w="85725">
            <a:solidFill>
              <a:srgbClr val="E4D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2571750"/>
            <a:ext cx="9252520" cy="0"/>
          </a:xfrm>
          <a:prstGeom prst="line">
            <a:avLst/>
          </a:prstGeom>
          <a:ln w="263525">
            <a:solidFill>
              <a:srgbClr val="EAD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036229" y="1435879"/>
            <a:ext cx="3119947" cy="2215991"/>
            <a:chOff x="2771800" y="1347614"/>
            <a:chExt cx="3119947" cy="2215991"/>
          </a:xfrm>
        </p:grpSpPr>
        <p:grpSp>
          <p:nvGrpSpPr>
            <p:cNvPr id="10" name="그룹 9"/>
            <p:cNvGrpSpPr/>
            <p:nvPr/>
          </p:nvGrpSpPr>
          <p:grpSpPr>
            <a:xfrm>
              <a:off x="2771800" y="1347614"/>
              <a:ext cx="3119947" cy="2215991"/>
              <a:chOff x="3533895" y="2067694"/>
              <a:chExt cx="3119947" cy="221599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533895" y="2067694"/>
                <a:ext cx="3116559" cy="221599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20099998" lon="0" rev="0"/>
                </a:camera>
                <a:lightRig rig="threePt" dir="t"/>
              </a:scene3d>
            </p:spPr>
            <p:txBody>
              <a:bodyPr wrap="none" rtlCol="0">
                <a:spAutoFit/>
                <a:scene3d>
                  <a:camera prst="orthographicFront">
                    <a:rot lat="0" lon="0" rev="0"/>
                  </a:camera>
                  <a:lightRig rig="threePt" dir="t"/>
                </a:scene3d>
                <a:sp3d extrusionH="127000"/>
              </a:bodyPr>
              <a:lstStyle/>
              <a:p>
                <a:r>
                  <a:rPr lang="en-US" altLang="ko-KR" sz="138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blipFill>
                      <a:blip r:embed="rId2"/>
                      <a:stretch>
                        <a:fillRect/>
                      </a:stretch>
                    </a:blip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END</a:t>
                </a:r>
                <a:endParaRPr lang="ko-KR" altLang="en-US" sz="138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37283" y="2067694"/>
                <a:ext cx="3116559" cy="221599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20099998" lon="0" rev="0"/>
                </a:camera>
                <a:lightRig rig="threePt" dir="t"/>
              </a:scene3d>
            </p:spPr>
            <p:txBody>
              <a:bodyPr wrap="none" rtlCol="0">
                <a:spAutoFit/>
                <a:scene3d>
                  <a:camera prst="orthographicFront">
                    <a:rot lat="0" lon="0" rev="0"/>
                  </a:camera>
                  <a:lightRig rig="threePt" dir="t"/>
                </a:scene3d>
                <a:sp3d extrusionH="127000"/>
              </a:bodyPr>
              <a:lstStyle/>
              <a:p>
                <a:r>
                  <a:rPr lang="en-US" altLang="ko-KR" sz="138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rgbClr val="FFC000">
                            <a:alpha val="28000"/>
                          </a:srgbClr>
                        </a:gs>
                      </a:gsLst>
                      <a:lin ang="8100000" scaled="1"/>
                    </a:gra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END</a:t>
                </a:r>
                <a:endParaRPr lang="ko-KR" altLang="en-US" sz="138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rgbClr val="FFC000">
                          <a:alpha val="28000"/>
                        </a:srgbClr>
                      </a:gs>
                    </a:gsLst>
                    <a:lin ang="8100000" scaled="1"/>
                  </a:gra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915816" y="307580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질문 있으신가요</a:t>
              </a:r>
              <a:r>
                <a: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?</a:t>
              </a:r>
              <a:endPara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1547664" y="555526"/>
            <a:ext cx="3600400" cy="2977877"/>
          </a:xfrm>
          <a:prstGeom prst="line">
            <a:avLst/>
          </a:prstGeom>
          <a:ln>
            <a:gradFill flip="none" rotWithShape="1">
              <a:gsLst>
                <a:gs pos="77000">
                  <a:srgbClr val="D0D0D0"/>
                </a:gs>
                <a:gs pos="45000">
                  <a:srgbClr val="1A1A1A"/>
                </a:gs>
                <a:gs pos="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339752" y="915566"/>
            <a:ext cx="2088232" cy="273630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487325" y="1288380"/>
            <a:ext cx="1512168" cy="1512168"/>
          </a:xfrm>
          <a:prstGeom prst="ellipse">
            <a:avLst/>
          </a:prstGeom>
          <a:gradFill>
            <a:gsLst>
              <a:gs pos="100000">
                <a:schemeClr val="tx1">
                  <a:alpha val="19000"/>
                  <a:lumMod val="0"/>
                  <a:lumOff val="100000"/>
                </a:schemeClr>
              </a:gs>
              <a:gs pos="8000">
                <a:schemeClr val="bg1">
                  <a:alpha val="4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40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geology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73616" y="-308570"/>
            <a:ext cx="13661013" cy="76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0"/>
            <a:ext cx="8748464" cy="5143500"/>
          </a:xfrm>
          <a:prstGeom prst="rect">
            <a:avLst/>
          </a:prstGeom>
          <a:gradFill>
            <a:gsLst>
              <a:gs pos="32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편광현미경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8"/>
          <a:stretch/>
        </p:blipFill>
        <p:spPr bwMode="auto">
          <a:xfrm>
            <a:off x="3491880" y="771550"/>
            <a:ext cx="5299378" cy="378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72200" y="1347614"/>
            <a:ext cx="108012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버틀랜드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렌즈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2130" y="843558"/>
            <a:ext cx="78183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접안렌즈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72200" y="1861179"/>
            <a:ext cx="66753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대물렌즈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44208" y="2283718"/>
            <a:ext cx="7768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박편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시료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39525" y="2474741"/>
            <a:ext cx="56157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재물대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89427" y="3104262"/>
            <a:ext cx="55991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반사경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22103" y="1563638"/>
            <a:ext cx="65594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52709" y="2861851"/>
            <a:ext cx="765160" cy="257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74295" y="2893898"/>
            <a:ext cx="8728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아래 </a:t>
            </a:r>
            <a:r>
              <a:rPr lang="ko-KR" altLang="en-US" sz="105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편광판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57574" y="1564659"/>
            <a:ext cx="7420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 </a:t>
            </a:r>
            <a:r>
              <a:rPr lang="ko-KR" altLang="en-US" sz="105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편광판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2103" y="2669968"/>
            <a:ext cx="67415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집광렌즈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8740" y="2455"/>
            <a:ext cx="9148370" cy="51435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2160240" y="568300"/>
            <a:ext cx="478802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 err="1">
                <a:ln w="15875">
                  <a:solidFill>
                    <a:schemeClr val="tx1"/>
                  </a:solidFill>
                </a:ln>
                <a:gradFill>
                  <a:gsLst>
                    <a:gs pos="80000">
                      <a:srgbClr val="002060"/>
                    </a:gs>
                    <a:gs pos="80000">
                      <a:srgbClr val="0070C0"/>
                    </a:gs>
                    <a:gs pos="46000">
                      <a:srgbClr val="0070C0"/>
                    </a:gs>
                    <a:gs pos="44000">
                      <a:schemeClr val="accent5">
                        <a:lumMod val="75000"/>
                      </a:schemeClr>
                    </a:gs>
                    <a:gs pos="25000">
                      <a:schemeClr val="accent5">
                        <a:lumMod val="20000"/>
                        <a:lumOff val="80000"/>
                      </a:schemeClr>
                    </a:gs>
                    <a:gs pos="25000">
                      <a:schemeClr val="accent5">
                        <a:lumMod val="75000"/>
                      </a:schemeClr>
                    </a:gs>
                  </a:gsLst>
                  <a:lin ang="8400000" scaled="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Arial" pitchFamily="34" charset="0"/>
              </a:rPr>
              <a:t>개방니콜</a:t>
            </a:r>
            <a:endParaRPr lang="en-US" altLang="ko-KR" sz="5400" b="1" dirty="0">
              <a:ln w="15875">
                <a:solidFill>
                  <a:schemeClr val="tx1"/>
                </a:solidFill>
              </a:ln>
              <a:gradFill>
                <a:gsLst>
                  <a:gs pos="80000">
                    <a:srgbClr val="002060"/>
                  </a:gs>
                  <a:gs pos="80000">
                    <a:srgbClr val="0070C0"/>
                  </a:gs>
                  <a:gs pos="46000">
                    <a:srgbClr val="0070C0"/>
                  </a:gs>
                  <a:gs pos="44000">
                    <a:schemeClr val="accent5">
                      <a:lumMod val="75000"/>
                    </a:schemeClr>
                  </a:gs>
                  <a:gs pos="25000">
                    <a:schemeClr val="accent5">
                      <a:lumMod val="20000"/>
                      <a:lumOff val="80000"/>
                    </a:schemeClr>
                  </a:gs>
                  <a:gs pos="25000">
                    <a:schemeClr val="accent5">
                      <a:lumMod val="75000"/>
                    </a:schemeClr>
                  </a:gs>
                </a:gsLst>
                <a:lin ang="8400000" scaled="0"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옛날목욕탕L" panose="02020600000000000000" pitchFamily="18" charset="-127"/>
              <a:ea typeface="a옛날목욕탕L" panose="02020600000000000000" pitchFamily="18" charset="-127"/>
              <a:cs typeface="Arial" pitchFamily="34" charset="0"/>
            </a:endParaRPr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2195736" y="3651870"/>
            <a:ext cx="478802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 err="1">
                <a:ln w="15875">
                  <a:solidFill>
                    <a:schemeClr val="tx1"/>
                  </a:solidFill>
                </a:ln>
                <a:gradFill>
                  <a:gsLst>
                    <a:gs pos="80000">
                      <a:srgbClr val="002060"/>
                    </a:gs>
                    <a:gs pos="80000">
                      <a:srgbClr val="0070C0"/>
                    </a:gs>
                    <a:gs pos="46000">
                      <a:srgbClr val="0070C0"/>
                    </a:gs>
                    <a:gs pos="44000">
                      <a:schemeClr val="accent5">
                        <a:lumMod val="75000"/>
                      </a:schemeClr>
                    </a:gs>
                    <a:gs pos="25000">
                      <a:schemeClr val="accent5">
                        <a:lumMod val="20000"/>
                        <a:lumOff val="80000"/>
                      </a:schemeClr>
                    </a:gs>
                    <a:gs pos="25000">
                      <a:schemeClr val="accent5">
                        <a:lumMod val="75000"/>
                      </a:schemeClr>
                    </a:gs>
                  </a:gsLst>
                  <a:lin ang="14400000" scaled="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Arial" pitchFamily="34" charset="0"/>
              </a:rPr>
              <a:t>직교니콜</a:t>
            </a:r>
            <a:endParaRPr lang="en-US" altLang="ko-KR" sz="5400" b="1" dirty="0">
              <a:ln w="15875">
                <a:solidFill>
                  <a:schemeClr val="tx1"/>
                </a:solidFill>
              </a:ln>
              <a:gradFill>
                <a:gsLst>
                  <a:gs pos="80000">
                    <a:srgbClr val="002060"/>
                  </a:gs>
                  <a:gs pos="80000">
                    <a:srgbClr val="0070C0"/>
                  </a:gs>
                  <a:gs pos="46000">
                    <a:srgbClr val="0070C0"/>
                  </a:gs>
                  <a:gs pos="44000">
                    <a:schemeClr val="accent5">
                      <a:lumMod val="75000"/>
                    </a:schemeClr>
                  </a:gs>
                  <a:gs pos="25000">
                    <a:schemeClr val="accent5">
                      <a:lumMod val="20000"/>
                      <a:lumOff val="80000"/>
                    </a:schemeClr>
                  </a:gs>
                  <a:gs pos="25000">
                    <a:schemeClr val="accent5">
                      <a:lumMod val="75000"/>
                    </a:schemeClr>
                  </a:gs>
                </a:gsLst>
                <a:lin ang="14400000" scaled="0"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옛날목욕탕L" panose="02020600000000000000" pitchFamily="18" charset="-127"/>
              <a:ea typeface="a옛날목욕탕L" panose="02020600000000000000" pitchFamily="18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6740" y="2002363"/>
            <a:ext cx="2935420" cy="11387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 </a:t>
            </a:r>
            <a:r>
              <a:rPr lang="ko-KR" altLang="en-US" sz="36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편광판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은</a:t>
            </a:r>
            <a:r>
              <a:rPr lang="ko-KR" altLang="en-US" dirty="0">
                <a:ln>
                  <a:solidFill>
                    <a:schemeClr val="tx1"/>
                  </a:solidFill>
                </a:ln>
              </a:rPr>
              <a:t> </a:t>
            </a:r>
            <a:endParaRPr lang="en-US" altLang="ko-KR" dirty="0">
              <a:ln>
                <a:solidFill>
                  <a:schemeClr val="tx1"/>
                </a:solidFill>
              </a:ln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장착 조절 가능</a:t>
            </a:r>
            <a:endParaRPr lang="en-US" altLang="ko-KR" sz="3200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4572000" y="1534825"/>
            <a:ext cx="0" cy="438725"/>
          </a:xfrm>
          <a:prstGeom prst="straightConnector1">
            <a:avLst/>
          </a:prstGeom>
          <a:ln w="889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565445" y="3075806"/>
            <a:ext cx="0" cy="497378"/>
          </a:xfrm>
          <a:prstGeom prst="straightConnector1">
            <a:avLst/>
          </a:prstGeom>
          <a:ln w="889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000">
                  <a:schemeClr val="bg1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3424" y="411510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 </a:t>
            </a:r>
            <a:r>
              <a:rPr lang="ko-KR" alt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편광판을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없애면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35896" y="4496221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 </a:t>
            </a:r>
            <a:r>
              <a:rPr lang="ko-KR" altLang="en-US" sz="1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편광판을</a:t>
            </a:r>
            <a:r>
              <a:rPr lang="ko-KR" altLang="en-US" sz="1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장착하면</a:t>
            </a:r>
          </a:p>
        </p:txBody>
      </p:sp>
    </p:spTree>
    <p:extLst>
      <p:ext uri="{BB962C8B-B14F-4D97-AF65-F5344CB8AC3E}">
        <p14:creationId xmlns:p14="http://schemas.microsoft.com/office/powerpoint/2010/main" val="26282516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60"/>
                            </p:stCondLst>
                            <p:childTnLst>
                              <p:par>
                                <p:cTn id="10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22" grpId="0" animBg="1"/>
      <p:bldP spid="23" grpId="0"/>
      <p:bldP spid="24" grpId="0"/>
      <p:bldP spid="20" grpId="0"/>
      <p:bldP spid="40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896" y="1275606"/>
            <a:ext cx="2031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참고로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sz="4000" dirty="0">
                <a:solidFill>
                  <a:srgbClr val="FF0000"/>
                </a:solidFill>
              </a:rPr>
              <a:t>니콜</a:t>
            </a:r>
            <a:r>
              <a:rPr lang="ko-KR" altLang="en-US" dirty="0"/>
              <a:t>은</a:t>
            </a:r>
            <a:endParaRPr lang="en-US" altLang="ko-KR" dirty="0"/>
          </a:p>
          <a:p>
            <a:pPr algn="ctr"/>
            <a:r>
              <a:rPr lang="ko-KR" altLang="en-US" sz="3600" dirty="0" err="1">
                <a:solidFill>
                  <a:srgbClr val="FF0000"/>
                </a:solidFill>
              </a:rPr>
              <a:t>편광판</a:t>
            </a:r>
            <a:r>
              <a:rPr lang="ko-KR" altLang="en-US" dirty="0" err="1"/>
              <a:t>이란</a:t>
            </a:r>
            <a:endParaRPr lang="en-US" altLang="ko-KR" dirty="0"/>
          </a:p>
          <a:p>
            <a:pPr algn="ctr"/>
            <a:r>
              <a:rPr lang="ko-KR" altLang="en-US" dirty="0"/>
              <a:t>뜻입니다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88874" y="4155926"/>
            <a:ext cx="31662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이런 </a:t>
            </a:r>
            <a:r>
              <a:rPr lang="ko-KR" altLang="en-US" sz="1050" dirty="0" err="1"/>
              <a:t>편광판을</a:t>
            </a:r>
            <a:r>
              <a:rPr lang="ko-KR" altLang="en-US" sz="1050" dirty="0"/>
              <a:t> 발명한 사람의 이름이 윌리엄 니콜</a:t>
            </a:r>
          </a:p>
        </p:txBody>
      </p:sp>
    </p:spTree>
    <p:extLst>
      <p:ext uri="{BB962C8B-B14F-4D97-AF65-F5344CB8AC3E}">
        <p14:creationId xmlns:p14="http://schemas.microsoft.com/office/powerpoint/2010/main" val="210194092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6147">
              <a:schemeClr val="tx1">
                <a:lumMod val="75000"/>
                <a:lumOff val="25000"/>
              </a:schemeClr>
            </a:gs>
            <a:gs pos="56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quartz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95" y1="77031" x2="64059" y2="85625"/>
                        <a14:foregroundMark x1="39431" y1="89531" x2="53458" y2="92656"/>
                        <a14:foregroundMark x1="62767" y1="88125" x2="63801" y2="88281"/>
                        <a14:foregroundMark x1="83064" y1="82344" x2="85650" y2="80234"/>
                        <a14:foregroundMark x1="83323" y1="83359" x2="80608" y2="84219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151"/>
            <a:ext cx="5531972" cy="4577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artz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95" y1="77031" x2="64059" y2="85625"/>
                        <a14:foregroundMark x1="39431" y1="89531" x2="53458" y2="92656"/>
                        <a14:foregroundMark x1="62767" y1="88125" x2="63801" y2="88281"/>
                        <a14:foregroundMark x1="83064" y1="82344" x2="85650" y2="80234"/>
                        <a14:foregroundMark x1="83323" y1="83359" x2="80608" y2="8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5486"/>
            <a:ext cx="5531972" cy="4577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7752709" y="-810592"/>
            <a:ext cx="0" cy="229379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67005" y="1798374"/>
            <a:ext cx="2441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gradFill>
                  <a:gsLst>
                    <a:gs pos="28000">
                      <a:schemeClr val="bg1"/>
                    </a:gs>
                    <a:gs pos="71000">
                      <a:schemeClr val="tx2">
                        <a:lumMod val="60000"/>
                        <a:lumOff val="40000"/>
                      </a:schemeClr>
                    </a:gs>
                    <a:gs pos="55000">
                      <a:schemeClr val="accent5">
                        <a:lumMod val="40000"/>
                        <a:lumOff val="60000"/>
                      </a:schemeClr>
                    </a:gs>
                    <a:gs pos="31000">
                      <a:schemeClr val="accent5">
                        <a:lumMod val="40000"/>
                        <a:lumOff val="60000"/>
                      </a:schemeClr>
                    </a:gs>
                  </a:gsLst>
                  <a:lin ang="13800000" scaled="0"/>
                </a:gradFill>
              </a:rPr>
              <a:t>광물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0508" y="3280549"/>
            <a:ext cx="2440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본격 광물 광학적 분류하기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740352" y="3636947"/>
            <a:ext cx="0" cy="227147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39917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9144000" cy="69954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-1604714"/>
            <a:ext cx="8353297" cy="6748214"/>
            <a:chOff x="-1216553" y="-2148692"/>
            <a:chExt cx="9828941" cy="794031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-4304" y="1316528"/>
              <a:ext cx="7672648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-4304" y="1316528"/>
              <a:ext cx="0" cy="1255222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7668344" y="-2148692"/>
              <a:ext cx="0" cy="4720442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-846403" y="2747289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C00000"/>
                  </a:solidFill>
                </a:rPr>
                <a:t>불투명 광물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4312" y="2714037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C00000"/>
                  </a:solidFill>
                </a:rPr>
                <a:t>투명 광물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854369" y="3163751"/>
              <a:ext cx="1848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빛이 통과할 수 없다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57393" y="3163751"/>
              <a:ext cx="18549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빛이 통과할 수 있다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7655987" y="3520149"/>
              <a:ext cx="0" cy="2271472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303082" y="765972"/>
              <a:ext cx="284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빛이 투과할 수 있습니까</a:t>
              </a:r>
              <a:r>
                <a:rPr lang="en-US" altLang="ko-KR" b="1" dirty="0"/>
                <a:t>?</a:t>
              </a:r>
              <a:endParaRPr lang="ko-KR" alt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216553" y="3575216"/>
              <a:ext cx="31726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trike="sngStrike" dirty="0"/>
                <a:t>슬프게도 얘는 편광현미경으로 관찰 못해요</a:t>
              </a:r>
              <a:endParaRPr lang="en-US" altLang="ko-KR" sz="1200" strike="sngStrik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57393" y="1525818"/>
              <a:ext cx="6751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YES!</a:t>
              </a:r>
            </a:p>
            <a:p>
              <a:r>
                <a:rPr lang="en-US" altLang="ko-KR" sz="2000" dirty="0"/>
                <a:t>YES!</a:t>
              </a:r>
            </a:p>
            <a:p>
              <a:r>
                <a:rPr lang="en-US" altLang="ko-KR" sz="2000" dirty="0"/>
                <a:t>YES!</a:t>
              </a:r>
              <a:endParaRPr lang="ko-KR" alt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2512" y="1535718"/>
              <a:ext cx="6527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NO!</a:t>
              </a:r>
              <a:br>
                <a:rPr lang="en-US" altLang="ko-KR" sz="2000" dirty="0"/>
              </a:br>
              <a:r>
                <a:rPr lang="en-US" altLang="ko-KR" sz="2000" dirty="0"/>
                <a:t>NO!</a:t>
              </a:r>
            </a:p>
            <a:p>
              <a:r>
                <a:rPr lang="en-US" altLang="ko-KR" sz="2000" dirty="0"/>
                <a:t>NO!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31369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36512" y="0"/>
            <a:ext cx="9029564" cy="4570240"/>
            <a:chOff x="1067119" y="-74141"/>
            <a:chExt cx="10002099" cy="5062477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9663658" y="-74141"/>
              <a:ext cx="0" cy="2529748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003367" y="1338855"/>
              <a:ext cx="7672648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027182" y="1349038"/>
              <a:ext cx="0" cy="1097238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312585" y="2477236"/>
              <a:ext cx="2008621" cy="443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</a:rPr>
                <a:t>광학적 </a:t>
              </a:r>
              <a:r>
                <a:rPr lang="ko-KR" altLang="en-US" sz="2000" b="1" dirty="0" err="1">
                  <a:solidFill>
                    <a:srgbClr val="C00000"/>
                  </a:solidFill>
                </a:rPr>
                <a:t>등방체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92141" y="2473922"/>
              <a:ext cx="2008622" cy="443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</a:rPr>
                <a:t>광학적 이방체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7119" y="2905571"/>
              <a:ext cx="2832528" cy="306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빛의 </a:t>
              </a:r>
              <a:r>
                <a:rPr lang="ko-KR" altLang="en-US" sz="1200" b="1" dirty="0" err="1"/>
                <a:t>복굴절이</a:t>
              </a:r>
              <a:r>
                <a:rPr lang="ko-KR" altLang="en-US" sz="1200" b="1" dirty="0"/>
                <a:t> 나타나지 않는 광물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27097" y="2923635"/>
              <a:ext cx="2526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빛의 </a:t>
              </a:r>
              <a:r>
                <a:rPr lang="ko-KR" altLang="en-US" sz="1200" b="1" dirty="0" err="1"/>
                <a:t>복굴절이</a:t>
              </a:r>
              <a:r>
                <a:rPr lang="ko-KR" altLang="en-US" sz="1200" b="1" dirty="0"/>
                <a:t> 나타나는 광물</a:t>
              </a:r>
            </a:p>
          </p:txBody>
        </p:sp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2500" y1="50696" x2="22500" y2="50696"/>
                          <a14:foregroundMark x1="27045" y1="50139" x2="27045" y2="50139"/>
                          <a14:foregroundMark x1="26364" y1="48747" x2="26364" y2="48747"/>
                          <a14:foregroundMark x1="17955" y1="54875" x2="17955" y2="54875"/>
                          <a14:foregroundMark x1="19091" y1="53203" x2="19091" y2="53203"/>
                          <a14:foregroundMark x1="26591" y1="47354" x2="26591" y2="47354"/>
                          <a14:foregroundMark x1="90227" y1="33148" x2="90227" y2="331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45" y="3293782"/>
              <a:ext cx="1721721" cy="140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7" descr="흑운모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21333" y1="79459" x2="21333" y2="79459"/>
                          <a14:backgroundMark x1="64000" y1="76757" x2="64000" y2="767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065" y="3377627"/>
              <a:ext cx="1746153" cy="1076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7882087" y="4698549"/>
              <a:ext cx="810054" cy="289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/>
                <a:t>방해석</a:t>
              </a:r>
              <a:endParaRPr lang="ko-KR" altLang="en-US" sz="11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03068" y="4698549"/>
              <a:ext cx="797694" cy="289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흑운모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10753" y="715604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/>
                <a:t>복굴절</a:t>
              </a:r>
              <a:r>
                <a:rPr lang="ko-KR" altLang="en-US" b="1" dirty="0" err="1"/>
                <a:t>이</a:t>
              </a:r>
              <a:r>
                <a:rPr lang="ko-KR" altLang="en-US" b="1" dirty="0"/>
                <a:t> 일어납니까</a:t>
              </a:r>
              <a:r>
                <a:rPr lang="en-US" altLang="ko-KR" b="1" dirty="0"/>
                <a:t>?</a:t>
              </a:r>
              <a:endParaRPr lang="ko-KR" alt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966939" y="1430045"/>
              <a:ext cx="6751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YES!</a:t>
              </a:r>
            </a:p>
            <a:p>
              <a:r>
                <a:rPr lang="en-US" altLang="ko-KR" sz="2000" dirty="0"/>
                <a:t>YES!</a:t>
              </a:r>
            </a:p>
            <a:p>
              <a:r>
                <a:rPr lang="en-US" altLang="ko-KR" sz="2000" dirty="0"/>
                <a:t>YES!</a:t>
              </a:r>
              <a:endParaRPr lang="ko-KR" alt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80183" y="1439944"/>
              <a:ext cx="6527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NO!</a:t>
              </a:r>
              <a:br>
                <a:rPr lang="en-US" altLang="ko-KR" sz="2000" dirty="0"/>
              </a:br>
              <a:r>
                <a:rPr lang="en-US" altLang="ko-KR" sz="2000" dirty="0"/>
                <a:t>NO!</a:t>
              </a:r>
            </a:p>
            <a:p>
              <a:r>
                <a:rPr lang="en-US" altLang="ko-KR" sz="2000" dirty="0"/>
                <a:t>NO!</a:t>
              </a:r>
              <a:endParaRPr lang="ko-KR" altLang="en-US" sz="2000" dirty="0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3233733" y="2782648"/>
              <a:ext cx="5272644" cy="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5596923" y="2782648"/>
              <a:ext cx="0" cy="1151906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461155" y="4050790"/>
              <a:ext cx="2599915" cy="647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편광현미경을 통해</a:t>
              </a:r>
              <a:endParaRPr lang="en-US" altLang="ko-KR" sz="1600" dirty="0"/>
            </a:p>
            <a:p>
              <a:r>
                <a:rPr lang="ko-KR" altLang="en-US" sz="1100" strike="sngStrike" dirty="0"/>
                <a:t>아마 </a:t>
              </a:r>
              <a:r>
                <a:rPr lang="ko-KR" altLang="en-US" sz="1600" dirty="0"/>
                <a:t>조금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다르게 보인다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20747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4608512" y="411510"/>
            <a:ext cx="457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chemeClr val="tx1">
                    <a:alpha val="42000"/>
                  </a:schemeClr>
                </a:solidFill>
              </a:rPr>
              <a:t>복굴절</a:t>
            </a:r>
            <a:br>
              <a:rPr lang="en-US" altLang="ko-KR" sz="2000" dirty="0">
                <a:solidFill>
                  <a:schemeClr val="tx1">
                    <a:alpha val="42000"/>
                  </a:schemeClr>
                </a:solidFill>
              </a:rPr>
            </a:br>
            <a:br>
              <a:rPr lang="en-US" altLang="ko-KR" sz="2000" dirty="0">
                <a:solidFill>
                  <a:schemeClr val="tx1">
                    <a:alpha val="42000"/>
                  </a:schemeClr>
                </a:solidFill>
              </a:rPr>
            </a:br>
            <a:r>
              <a:rPr lang="ko-KR" altLang="en-US" sz="1600" dirty="0">
                <a:solidFill>
                  <a:schemeClr val="tx1">
                    <a:alpha val="42000"/>
                  </a:schemeClr>
                </a:solidFill>
              </a:rPr>
              <a:t>진동방향이 </a:t>
            </a:r>
            <a:r>
              <a:rPr lang="ko-KR" altLang="en-US" sz="1800" b="1" dirty="0">
                <a:solidFill>
                  <a:schemeClr val="tx1">
                    <a:alpha val="42000"/>
                  </a:schemeClr>
                </a:solidFill>
              </a:rPr>
              <a:t>서로 직각인 </a:t>
            </a:r>
            <a:r>
              <a:rPr lang="ko-KR" altLang="en-US" sz="1800" b="1" dirty="0" err="1">
                <a:solidFill>
                  <a:schemeClr val="tx1">
                    <a:alpha val="42000"/>
                  </a:schemeClr>
                </a:solidFill>
              </a:rPr>
              <a:t>두개의</a:t>
            </a:r>
            <a:r>
              <a:rPr lang="ko-KR" altLang="en-US" sz="1800" b="1" dirty="0">
                <a:solidFill>
                  <a:schemeClr val="tx1">
                    <a:alpha val="42000"/>
                  </a:schemeClr>
                </a:solidFill>
              </a:rPr>
              <a:t> 광선으로 갈라져 굴절</a:t>
            </a:r>
            <a:r>
              <a:rPr lang="ko-KR" altLang="en-US" sz="1600" dirty="0">
                <a:solidFill>
                  <a:schemeClr val="tx1">
                    <a:alpha val="42000"/>
                  </a:schemeClr>
                </a:solidFill>
              </a:rPr>
              <a:t>하는 현상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9937" y="483518"/>
            <a:ext cx="4484071" cy="4351338"/>
          </a:xfrm>
        </p:spPr>
        <p:txBody>
          <a:bodyPr anchor="t"/>
          <a:lstStyle/>
          <a:p>
            <a:r>
              <a:rPr lang="ko-KR" altLang="en-US" sz="2800" b="1" dirty="0" err="1">
                <a:solidFill>
                  <a:srgbClr val="0070C0"/>
                </a:solidFill>
              </a:rPr>
              <a:t>단굴절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ko-KR" altLang="en-US" sz="1600" dirty="0"/>
              <a:t>단순히 </a:t>
            </a:r>
            <a:r>
              <a:rPr lang="ko-KR" altLang="en-US" sz="1800" b="1" dirty="0">
                <a:solidFill>
                  <a:srgbClr val="C00000"/>
                </a:solidFill>
              </a:rPr>
              <a:t>한 방향으로만 굴절</a:t>
            </a:r>
            <a:r>
              <a:rPr lang="ko-KR" altLang="en-US" sz="1600" dirty="0"/>
              <a:t>하는 현상</a:t>
            </a:r>
            <a:endParaRPr lang="en-US" altLang="ko-KR" sz="1600" dirty="0"/>
          </a:p>
        </p:txBody>
      </p:sp>
      <p:pic>
        <p:nvPicPr>
          <p:cNvPr id="7" name="Picture 2" descr="http://physica.gsnu.ac.kr/physedu/wavelight/Polari2/birefren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95923"/>
            <a:ext cx="4317418" cy="235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4572000" y="411510"/>
            <a:ext cx="457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rgbClr val="0070C0"/>
                </a:solidFill>
              </a:rPr>
              <a:t>복굴절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1600" dirty="0"/>
              <a:t>진동방향이 </a:t>
            </a:r>
            <a:r>
              <a:rPr lang="ko-KR" altLang="en-US" sz="1800" b="1" dirty="0">
                <a:solidFill>
                  <a:srgbClr val="C00000"/>
                </a:solidFill>
              </a:rPr>
              <a:t>서로 직각인 </a:t>
            </a:r>
            <a:r>
              <a:rPr lang="ko-KR" altLang="en-US" sz="1800" b="1" dirty="0" err="1">
                <a:solidFill>
                  <a:srgbClr val="C00000"/>
                </a:solidFill>
              </a:rPr>
              <a:t>두개의</a:t>
            </a:r>
            <a:r>
              <a:rPr lang="ko-KR" altLang="en-US" sz="1800" b="1" dirty="0">
                <a:solidFill>
                  <a:srgbClr val="C00000"/>
                </a:solidFill>
              </a:rPr>
              <a:t> 광선으로 갈라져 굴절</a:t>
            </a:r>
            <a:r>
              <a:rPr lang="ko-KR" altLang="en-US" sz="1600" dirty="0"/>
              <a:t>하는 현상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37" y="1707654"/>
            <a:ext cx="4022703" cy="270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2569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ar gif에 대한 이미지 검색결과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" y="-1965"/>
            <a:ext cx="9093519" cy="51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80112" y="1563638"/>
            <a:ext cx="339708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400" dirty="0">
                <a:solidFill>
                  <a:schemeClr val="bg1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간단한 </a:t>
            </a:r>
            <a:endParaRPr lang="en-US" altLang="ko-KR" sz="4400" dirty="0">
              <a:solidFill>
                <a:schemeClr val="bg1">
                  <a:lumMod val="75000"/>
                </a:schemeClr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r"/>
            <a:r>
              <a:rPr lang="ko-KR" altLang="en-US" sz="5400" b="1" dirty="0">
                <a:solidFill>
                  <a:srgbClr val="C00000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메커니즘</a:t>
            </a:r>
            <a:r>
              <a:rPr lang="ko-KR" altLang="en-US" sz="4400" dirty="0">
                <a:solidFill>
                  <a:schemeClr val="bg1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을</a:t>
            </a:r>
            <a:r>
              <a:rPr lang="ko-KR" altLang="en-US" sz="44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 </a:t>
            </a:r>
            <a:endParaRPr lang="en-US" altLang="ko-KR" sz="4400" dirty="0">
              <a:solidFill>
                <a:schemeClr val="bg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r"/>
            <a:r>
              <a:rPr lang="ko-KR" altLang="en-US" sz="4400" dirty="0">
                <a:solidFill>
                  <a:schemeClr val="bg1">
                    <a:lumMod val="6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알아보자</a:t>
            </a:r>
          </a:p>
        </p:txBody>
      </p:sp>
    </p:spTree>
    <p:extLst>
      <p:ext uri="{BB962C8B-B14F-4D97-AF65-F5344CB8AC3E}">
        <p14:creationId xmlns:p14="http://schemas.microsoft.com/office/powerpoint/2010/main" val="274418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302</Words>
  <Application>Microsoft Office PowerPoint</Application>
  <PresentationFormat>화면 슬라이드 쇼(16:9)</PresentationFormat>
  <Paragraphs>118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28" baseType="lpstr">
      <vt:lpstr>Office Theme</vt:lpstr>
      <vt:lpstr>Custom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user</cp:lastModifiedBy>
  <cp:revision>93</cp:revision>
  <dcterms:created xsi:type="dcterms:W3CDTF">2014-04-01T16:27:38Z</dcterms:created>
  <dcterms:modified xsi:type="dcterms:W3CDTF">2024-08-12T03:25:05Z</dcterms:modified>
</cp:coreProperties>
</file>